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  <p:sldId id="297" r:id="rId3"/>
    <p:sldId id="296" r:id="rId4"/>
    <p:sldId id="298" r:id="rId5"/>
    <p:sldId id="299" r:id="rId6"/>
    <p:sldId id="301" r:id="rId7"/>
    <p:sldId id="307" r:id="rId8"/>
    <p:sldId id="302" r:id="rId9"/>
    <p:sldId id="316" r:id="rId10"/>
    <p:sldId id="317" r:id="rId11"/>
    <p:sldId id="318" r:id="rId12"/>
    <p:sldId id="315" r:id="rId13"/>
    <p:sldId id="308" r:id="rId14"/>
    <p:sldId id="314" r:id="rId15"/>
    <p:sldId id="312" r:id="rId16"/>
    <p:sldId id="305" r:id="rId17"/>
    <p:sldId id="306" r:id="rId1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719C"/>
    <a:srgbClr val="FFFFFF"/>
    <a:srgbClr val="404040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3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1195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C49-350A-4C80-B733-2B9C3C4E01EF}" type="datetimeFigureOut">
              <a:rPr lang="hu-HU" smtClean="0"/>
              <a:t>2022. 06. 18.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1255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C49-350A-4C80-B733-2B9C3C4E01EF}" type="datetimeFigureOut">
              <a:rPr lang="hu-HU" smtClean="0"/>
              <a:t>2022. 06. 18.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7602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C49-350A-4C80-B733-2B9C3C4E01EF}" type="datetimeFigureOut">
              <a:rPr lang="hu-HU" smtClean="0"/>
              <a:t>2022. 06. 18.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2024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C49-350A-4C80-B733-2B9C3C4E01EF}" type="datetimeFigureOut">
              <a:rPr lang="hu-HU" smtClean="0"/>
              <a:t>2022. 06. 18.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0755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C49-350A-4C80-B733-2B9C3C4E01EF}" type="datetimeFigureOut">
              <a:rPr lang="hu-HU" smtClean="0"/>
              <a:t>2022. 06. 18.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6825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C49-350A-4C80-B733-2B9C3C4E01EF}" type="datetimeFigureOut">
              <a:rPr lang="hu-HU" smtClean="0"/>
              <a:t>2022. 06. 18.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0838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C49-350A-4C80-B733-2B9C3C4E01EF}" type="datetimeFigureOut">
              <a:rPr lang="hu-HU" smtClean="0"/>
              <a:t>2022. 06. 18.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493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C49-350A-4C80-B733-2B9C3C4E01EF}" type="datetimeFigureOut">
              <a:rPr lang="hu-HU" smtClean="0"/>
              <a:t>2022. 06. 18.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3936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C49-350A-4C80-B733-2B9C3C4E01EF}" type="datetimeFigureOut">
              <a:rPr lang="hu-HU" smtClean="0"/>
              <a:t>2022. 06. 18.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2137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C49-350A-4C80-B733-2B9C3C4E01EF}" type="datetimeFigureOut">
              <a:rPr lang="hu-HU" smtClean="0"/>
              <a:t>2022. 06. 18.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8479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C49-350A-4C80-B733-2B9C3C4E01EF}" type="datetimeFigureOut">
              <a:rPr lang="hu-HU" smtClean="0"/>
              <a:t>2022. 06. 18.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1628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E2C49-350A-4C80-B733-2B9C3C4E01EF}" type="datetimeFigureOut">
              <a:rPr lang="hu-HU" smtClean="0"/>
              <a:t>2022. 06. 18.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BD271-1B92-4FD5-9E91-73E453645C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598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8"/>
          <p:cNvSpPr txBox="1">
            <a:spLocks noChangeArrowheads="1"/>
          </p:cNvSpPr>
          <p:nvPr/>
        </p:nvSpPr>
        <p:spPr bwMode="auto">
          <a:xfrm>
            <a:off x="468313" y="2551612"/>
            <a:ext cx="8166100" cy="3718560"/>
          </a:xfrm>
          <a:prstGeom prst="rect">
            <a:avLst/>
          </a:pr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6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Tamás</a:t>
            </a:r>
            <a:r>
              <a:rPr lang="en-US" altLang="en-US" sz="2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Hegedűs</a:t>
            </a:r>
            <a:endParaRPr lang="en-US" altLang="en-US" sz="26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tamas@hegelab.org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2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b="1" dirty="0" err="1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Dept</a:t>
            </a:r>
            <a:r>
              <a:rPr lang="hu-HU" altLang="en-US" sz="18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r>
              <a:rPr lang="hu-HU" altLang="en-US" sz="1800" b="1" dirty="0" err="1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Biophysics</a:t>
            </a:r>
            <a:r>
              <a:rPr lang="hu-HU" altLang="en-US" sz="18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and </a:t>
            </a:r>
            <a:r>
              <a:rPr lang="hu-HU" altLang="en-US" sz="1800" b="1" dirty="0" err="1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Radiation</a:t>
            </a:r>
            <a:r>
              <a:rPr lang="hu-HU" altLang="en-US" sz="18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1800" b="1" dirty="0" err="1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Biology</a:t>
            </a:r>
            <a:r>
              <a:rPr lang="hu-HU" altLang="en-US" sz="18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, Semmelweis University</a:t>
            </a:r>
            <a:endParaRPr lang="en-US" altLang="en-US" sz="18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8" descr="SEci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5210175"/>
            <a:ext cx="1547813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hegelab_hea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8" y="5507038"/>
            <a:ext cx="161925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68313" y="200253"/>
            <a:ext cx="8166100" cy="222073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hu-HU" altLang="en-US" sz="26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hu-HU" altLang="en-US" sz="26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altLang="en-US" sz="26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The </a:t>
            </a:r>
            <a:r>
              <a:rPr lang="en-US" altLang="en-US" sz="2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highly increased number of protein </a:t>
            </a:r>
            <a:r>
              <a:rPr lang="en-US" altLang="en-US" sz="26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structures</a:t>
            </a:r>
            <a:endParaRPr lang="hu-HU" altLang="en-US" sz="2600" b="1" dirty="0" smtClean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6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calls </a:t>
            </a:r>
            <a:r>
              <a:rPr lang="en-US" altLang="en-US" sz="2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for high performance </a:t>
            </a:r>
            <a:r>
              <a:rPr lang="en-US" altLang="en-US" sz="26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algorithms</a:t>
            </a:r>
            <a:endParaRPr lang="hu-HU" altLang="en-US" sz="2600" b="1" dirty="0" smtClean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2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8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 conserved sequence is not a conserved structure</a:t>
            </a:r>
            <a:endParaRPr lang="en-US" altLang="en-US" sz="28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88" y="1550784"/>
            <a:ext cx="4514120" cy="541694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28" y="870966"/>
            <a:ext cx="4679899" cy="58498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/>
          <p:cNvSpPr/>
          <p:nvPr/>
        </p:nvSpPr>
        <p:spPr>
          <a:xfrm>
            <a:off x="2194560" y="4259256"/>
            <a:ext cx="2249424" cy="24615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4453128" y="868680"/>
            <a:ext cx="191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[AG]-x(4)-G-K-[ST]</a:t>
            </a:r>
          </a:p>
        </p:txBody>
      </p:sp>
    </p:spTree>
    <p:extLst>
      <p:ext uri="{BB962C8B-B14F-4D97-AF65-F5344CB8AC3E}">
        <p14:creationId xmlns:p14="http://schemas.microsoft.com/office/powerpoint/2010/main" val="334802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8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Structure comparison</a:t>
            </a:r>
            <a:endParaRPr lang="en-US" altLang="en-US" sz="28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323110" y="1970761"/>
            <a:ext cx="45958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Experimental structures &lt; 300K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Structures in AF Database ~1M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404040"/>
                </a:solidFill>
                <a:latin typeface="Palatino Linotype" panose="02040502050505030304" pitchFamily="18" charset="0"/>
              </a:rPr>
              <a:t>Structures </a:t>
            </a: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in AF Database in July ~</a:t>
            </a: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100M</a:t>
            </a:r>
            <a:endParaRPr lang="en-US" dirty="0" smtClean="0">
              <a:solidFill>
                <a:srgbClr val="40404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323110" y="3227832"/>
            <a:ext cx="24833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 err="1">
                <a:solidFill>
                  <a:srgbClr val="404040"/>
                </a:solidFill>
                <a:latin typeface="Palatino Linotype" panose="02040502050505030304" pitchFamily="18" charset="0"/>
              </a:rPr>
              <a:t>TMalign</a:t>
            </a:r>
            <a:endParaRPr lang="en-US" i="1" dirty="0">
              <a:solidFill>
                <a:srgbClr val="40404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404040"/>
                </a:solidFill>
                <a:latin typeface="Palatino Linotype" panose="02040502050505030304" pitchFamily="18" charset="0"/>
              </a:rPr>
              <a:t>250 </a:t>
            </a:r>
            <a:r>
              <a:rPr lang="en-US" dirty="0" err="1">
                <a:solidFill>
                  <a:srgbClr val="404040"/>
                </a:solidFill>
                <a:latin typeface="Palatino Linotype" panose="02040502050505030304" pitchFamily="18" charset="0"/>
              </a:rPr>
              <a:t>a.a</a:t>
            </a:r>
            <a:r>
              <a:rPr lang="en-US" dirty="0">
                <a:solidFill>
                  <a:srgbClr val="404040"/>
                </a:solidFill>
                <a:latin typeface="Palatino Linotype" panose="02040502050505030304" pitchFamily="18" charset="0"/>
              </a:rPr>
              <a:t>.  takes ~ 1 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404040"/>
                </a:solidFill>
                <a:latin typeface="Palatino Linotype" panose="02040502050505030304" pitchFamily="18" charset="0"/>
              </a:rPr>
              <a:t>1500 </a:t>
            </a:r>
            <a:r>
              <a:rPr lang="en-US" dirty="0" err="1">
                <a:solidFill>
                  <a:srgbClr val="404040"/>
                </a:solidFill>
                <a:latin typeface="Palatino Linotype" panose="02040502050505030304" pitchFamily="18" charset="0"/>
              </a:rPr>
              <a:t>a.a</a:t>
            </a:r>
            <a:r>
              <a:rPr lang="en-US" dirty="0">
                <a:solidFill>
                  <a:srgbClr val="404040"/>
                </a:solidFill>
                <a:latin typeface="Palatino Linotype" panose="02040502050505030304" pitchFamily="18" charset="0"/>
              </a:rPr>
              <a:t>. takes ~10 </a:t>
            </a: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s</a:t>
            </a:r>
            <a:endParaRPr lang="en-US" dirty="0">
              <a:solidFill>
                <a:srgbClr val="40404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323110" y="4484903"/>
            <a:ext cx="59554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Pairwise comparison of &gt;10,000 structures?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Comparing 1 structure to 100M of structures?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rgbClr val="404040"/>
                </a:solidFill>
                <a:latin typeface="Palatino Linotype" panose="02040502050505030304" pitchFamily="18" charset="0"/>
              </a:rPr>
              <a:t>Multidomain</a:t>
            </a: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 proteins – domains in all combinations?</a:t>
            </a:r>
          </a:p>
          <a:p>
            <a:endParaRPr lang="en-US" dirty="0" smtClean="0">
              <a:solidFill>
                <a:srgbClr val="40404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My only GPU programing</a:t>
            </a:r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, CUDA</a:t>
            </a: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:</a:t>
            </a:r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/>
            </a:r>
            <a:b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</a:br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	</a:t>
            </a: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alignment</a:t>
            </a:r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s</a:t>
            </a: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 from 23 min to 9 sec</a:t>
            </a:r>
            <a:endParaRPr lang="en-US" dirty="0">
              <a:solidFill>
                <a:srgbClr val="40404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41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hu-HU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abc3d.hegelab.org</a:t>
            </a:r>
            <a:endParaRPr lang="en-US" altLang="en-US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600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hu-HU" altLang="en-US" sz="1600" dirty="0" err="1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not</a:t>
            </a:r>
            <a:r>
              <a:rPr lang="hu-HU" altLang="en-US" sz="1600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1600" dirty="0" err="1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available</a:t>
            </a:r>
            <a:r>
              <a:rPr lang="hu-HU" altLang="en-US" sz="1600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1600" dirty="0" err="1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yet</a:t>
            </a:r>
            <a:r>
              <a:rPr lang="hu-HU" altLang="en-US" sz="1600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… </a:t>
            </a:r>
            <a:r>
              <a:rPr lang="hu-HU" altLang="en-US" sz="1600" dirty="0" err="1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later</a:t>
            </a:r>
            <a:r>
              <a:rPr lang="hu-HU" altLang="en-US" sz="1600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1600" dirty="0" err="1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this</a:t>
            </a:r>
            <a:r>
              <a:rPr lang="hu-HU" altLang="en-US" sz="1600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1600" dirty="0" err="1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week</a:t>
            </a:r>
            <a:r>
              <a:rPr lang="en-US" altLang="en-US" sz="1600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n-US" altLang="en-US" sz="1600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84" y="1321321"/>
            <a:ext cx="7688391" cy="5136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523" y="2360548"/>
            <a:ext cx="2031102" cy="246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91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814" y="6420575"/>
            <a:ext cx="4171950" cy="437425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Structures of h</a:t>
            </a:r>
            <a:r>
              <a:rPr lang="hu-HU" altLang="en-US" b="1" dirty="0" err="1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uman</a:t>
            </a:r>
            <a:r>
              <a:rPr lang="hu-HU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ABC </a:t>
            </a:r>
            <a:r>
              <a:rPr lang="en-US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dimers</a:t>
            </a:r>
            <a:endParaRPr lang="en-US" altLang="en-US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728" y="930584"/>
            <a:ext cx="2567787" cy="308134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89" y="954861"/>
            <a:ext cx="2567787" cy="308134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89" y="3776400"/>
            <a:ext cx="2568000" cy="30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2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hu-HU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3dbeacon.hegelab.org</a:t>
            </a:r>
            <a:endParaRPr lang="en-US" altLang="en-US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571" y="1293922"/>
            <a:ext cx="6482858" cy="499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2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hu-HU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The 3D-Beacon Network</a:t>
            </a:r>
            <a:endParaRPr lang="en-US" altLang="en-US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188980" y="2081063"/>
            <a:ext cx="17620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3D-Beacon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Registry &amp; Hub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@EBI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64371" y="3969489"/>
            <a:ext cx="241123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3D-Beacon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Client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</a:rPr>
              <a:t>http://3dbeacon.hegelab.org</a:t>
            </a:r>
            <a:endParaRPr lang="hu-HU" sz="1400" dirty="0">
              <a:solidFill>
                <a:srgbClr val="002060"/>
              </a:solidFill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1122460" y="1975041"/>
            <a:ext cx="1895061" cy="10999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Lekerekített téglalap 6"/>
          <p:cNvSpPr/>
          <p:nvPr/>
        </p:nvSpPr>
        <p:spPr>
          <a:xfrm>
            <a:off x="873982" y="3850220"/>
            <a:ext cx="2392017" cy="10999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8" name="Egyenes összekötő nyíllal 7"/>
          <p:cNvCxnSpPr/>
          <p:nvPr/>
        </p:nvCxnSpPr>
        <p:spPr>
          <a:xfrm flipV="1">
            <a:off x="2147217" y="3157398"/>
            <a:ext cx="0" cy="57606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539358" y="329212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json</a:t>
            </a:r>
            <a:endParaRPr lang="hu-HU" dirty="0"/>
          </a:p>
        </p:txBody>
      </p:sp>
      <p:grpSp>
        <p:nvGrpSpPr>
          <p:cNvPr id="28" name="Csoportba foglalás 27"/>
          <p:cNvGrpSpPr/>
          <p:nvPr/>
        </p:nvGrpSpPr>
        <p:grpSpPr>
          <a:xfrm>
            <a:off x="3371354" y="4012202"/>
            <a:ext cx="2808311" cy="729372"/>
            <a:chOff x="3371354" y="4012202"/>
            <a:chExt cx="2808311" cy="729372"/>
          </a:xfrm>
        </p:grpSpPr>
        <p:cxnSp>
          <p:nvCxnSpPr>
            <p:cNvPr id="16" name="Egyenes összekötő nyíllal 15"/>
            <p:cNvCxnSpPr/>
            <p:nvPr/>
          </p:nvCxnSpPr>
          <p:spPr>
            <a:xfrm>
              <a:off x="3371354" y="4381534"/>
              <a:ext cx="280831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Szövegdoboz 16"/>
            <p:cNvSpPr txBox="1"/>
            <p:nvPr/>
          </p:nvSpPr>
          <p:spPr>
            <a:xfrm>
              <a:off x="3731393" y="4372242"/>
              <a:ext cx="2121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mmCIF</a:t>
              </a:r>
              <a:r>
                <a:rPr lang="en-US" dirty="0"/>
                <a:t>, </a:t>
              </a:r>
              <a:r>
                <a:rPr lang="en-US" dirty="0" err="1"/>
                <a:t>pdb</a:t>
              </a:r>
              <a:r>
                <a:rPr lang="en-US" dirty="0"/>
                <a:t>, </a:t>
              </a:r>
              <a:r>
                <a:rPr lang="en-US" dirty="0" err="1"/>
                <a:t>xdata</a:t>
              </a:r>
              <a:endParaRPr lang="hu-HU" dirty="0"/>
            </a:p>
          </p:txBody>
        </p:sp>
        <p:sp>
          <p:nvSpPr>
            <p:cNvPr id="18" name="Szövegdoboz 17"/>
            <p:cNvSpPr txBox="1"/>
            <p:nvPr/>
          </p:nvSpPr>
          <p:spPr>
            <a:xfrm>
              <a:off x="3587377" y="4012202"/>
              <a:ext cx="2492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html (</a:t>
              </a:r>
              <a:r>
                <a:rPr lang="en-US" i="1" dirty="0" err="1"/>
                <a:t>model_page_url</a:t>
              </a:r>
              <a:r>
                <a:rPr lang="en-US" dirty="0"/>
                <a:t>)</a:t>
              </a:r>
              <a:endParaRPr lang="hu-HU" dirty="0"/>
            </a:p>
          </p:txBody>
        </p:sp>
      </p:grpSp>
      <p:sp>
        <p:nvSpPr>
          <p:cNvPr id="20" name="Szövegdoboz 19"/>
          <p:cNvSpPr txBox="1"/>
          <p:nvPr/>
        </p:nvSpPr>
        <p:spPr>
          <a:xfrm>
            <a:off x="1571153" y="149743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servers</a:t>
            </a:r>
            <a:endParaRPr lang="hu-HU" b="1" dirty="0">
              <a:solidFill>
                <a:srgbClr val="002060"/>
              </a:solidFill>
            </a:endParaRPr>
          </a:p>
        </p:txBody>
      </p:sp>
      <p:grpSp>
        <p:nvGrpSpPr>
          <p:cNvPr id="29" name="Csoportba foglalás 28"/>
          <p:cNvGrpSpPr/>
          <p:nvPr/>
        </p:nvGrpSpPr>
        <p:grpSpPr>
          <a:xfrm>
            <a:off x="2147217" y="1358939"/>
            <a:ext cx="3600401" cy="2246121"/>
            <a:chOff x="2147217" y="1358939"/>
            <a:chExt cx="3600401" cy="2246121"/>
          </a:xfrm>
        </p:grpSpPr>
        <p:sp>
          <p:nvSpPr>
            <p:cNvPr id="12" name="Szövegdoboz 11"/>
            <p:cNvSpPr txBox="1"/>
            <p:nvPr/>
          </p:nvSpPr>
          <p:spPr>
            <a:xfrm>
              <a:off x="4400901" y="2077278"/>
              <a:ext cx="127470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>
                  <a:solidFill>
                    <a:srgbClr val="5F8A38"/>
                  </a:solidFill>
                </a:rPr>
                <a:t>PDBe</a:t>
              </a:r>
              <a:r>
                <a:rPr lang="hu-HU" dirty="0">
                  <a:solidFill>
                    <a:srgbClr val="5F8A38"/>
                  </a:solidFill>
                </a:rPr>
                <a:t>-KB</a:t>
              </a:r>
            </a:p>
            <a:p>
              <a:r>
                <a:rPr lang="en-US" i="1" dirty="0" err="1">
                  <a:solidFill>
                    <a:srgbClr val="5F8A38"/>
                  </a:solidFill>
                </a:rPr>
                <a:t>UniProt</a:t>
              </a:r>
              <a:endParaRPr lang="en-US" i="1" dirty="0">
                <a:solidFill>
                  <a:srgbClr val="5F8A38"/>
                </a:solidFill>
              </a:endParaRPr>
            </a:p>
            <a:p>
              <a:r>
                <a:rPr lang="en-US" i="1" dirty="0" err="1">
                  <a:solidFill>
                    <a:srgbClr val="5F8A38"/>
                  </a:solidFill>
                </a:rPr>
                <a:t>InterPro</a:t>
              </a:r>
              <a:endParaRPr lang="en-US" b="1" i="1" dirty="0">
                <a:solidFill>
                  <a:srgbClr val="5F8A38"/>
                </a:solidFill>
              </a:endParaRPr>
            </a:p>
            <a:p>
              <a:r>
                <a:rPr lang="en-US" i="1" dirty="0" err="1">
                  <a:solidFill>
                    <a:srgbClr val="5F8A38"/>
                  </a:solidFill>
                </a:rPr>
                <a:t>e!Ensembl</a:t>
              </a:r>
              <a:endParaRPr lang="hu-HU" i="1" dirty="0">
                <a:solidFill>
                  <a:srgbClr val="5F8A38"/>
                </a:solidFill>
              </a:endParaRPr>
            </a:p>
          </p:txBody>
        </p:sp>
        <p:grpSp>
          <p:nvGrpSpPr>
            <p:cNvPr id="2" name="Csoportba foglalás 1"/>
            <p:cNvGrpSpPr/>
            <p:nvPr/>
          </p:nvGrpSpPr>
          <p:grpSpPr>
            <a:xfrm>
              <a:off x="2147217" y="1358939"/>
              <a:ext cx="3600401" cy="2246121"/>
              <a:chOff x="2147217" y="1358939"/>
              <a:chExt cx="3600401" cy="2246121"/>
            </a:xfrm>
          </p:grpSpPr>
          <p:cxnSp>
            <p:nvCxnSpPr>
              <p:cNvPr id="10" name="Szögletes összekötő 9"/>
              <p:cNvCxnSpPr/>
              <p:nvPr/>
            </p:nvCxnSpPr>
            <p:spPr>
              <a:xfrm flipV="1">
                <a:off x="2147217" y="2437318"/>
                <a:ext cx="2016224" cy="1167742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Szövegdoboz 10"/>
              <p:cNvSpPr txBox="1"/>
              <p:nvPr/>
            </p:nvSpPr>
            <p:spPr>
              <a:xfrm>
                <a:off x="3155329" y="2500034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mmCIF</a:t>
                </a:r>
                <a:endParaRPr lang="hu-HU" dirty="0"/>
              </a:p>
            </p:txBody>
          </p:sp>
          <p:sp>
            <p:nvSpPr>
              <p:cNvPr id="13" name="Lekerekített téglalap 12"/>
              <p:cNvSpPr/>
              <p:nvPr/>
            </p:nvSpPr>
            <p:spPr>
              <a:xfrm>
                <a:off x="4312946" y="1971256"/>
                <a:ext cx="1434672" cy="1402166"/>
              </a:xfrm>
              <a:prstGeom prst="roundRect">
                <a:avLst/>
              </a:prstGeom>
              <a:noFill/>
              <a:ln>
                <a:solidFill>
                  <a:srgbClr val="5F8A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cxnSp>
            <p:nvCxnSpPr>
              <p:cNvPr id="14" name="Egyenes összekötő nyíllal 13"/>
              <p:cNvCxnSpPr/>
              <p:nvPr/>
            </p:nvCxnSpPr>
            <p:spPr>
              <a:xfrm>
                <a:off x="3083321" y="2221294"/>
                <a:ext cx="108012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Szövegdoboz 14"/>
              <p:cNvSpPr txBox="1"/>
              <p:nvPr/>
            </p:nvSpPr>
            <p:spPr>
              <a:xfrm>
                <a:off x="3371353" y="1851962"/>
                <a:ext cx="6078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json</a:t>
                </a:r>
                <a:endParaRPr lang="hu-HU" dirty="0"/>
              </a:p>
            </p:txBody>
          </p:sp>
          <p:sp>
            <p:nvSpPr>
              <p:cNvPr id="21" name="Szövegdoboz 20"/>
              <p:cNvSpPr txBox="1"/>
              <p:nvPr/>
            </p:nvSpPr>
            <p:spPr>
              <a:xfrm>
                <a:off x="4322481" y="1358939"/>
                <a:ext cx="131318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5F8A38"/>
                    </a:solidFill>
                  </a:rPr>
                  <a:t>central</a:t>
                </a:r>
              </a:p>
              <a:p>
                <a:pPr algn="ctr"/>
                <a:r>
                  <a:rPr lang="en-US" b="1" dirty="0">
                    <a:solidFill>
                      <a:srgbClr val="5F8A38"/>
                    </a:solidFill>
                  </a:rPr>
                  <a:t>databases</a:t>
                </a:r>
                <a:endParaRPr lang="hu-HU" b="1" dirty="0">
                  <a:solidFill>
                    <a:srgbClr val="5F8A38"/>
                  </a:solidFill>
                </a:endParaRPr>
              </a:p>
            </p:txBody>
          </p:sp>
        </p:grpSp>
      </p:grpSp>
      <p:grpSp>
        <p:nvGrpSpPr>
          <p:cNvPr id="27" name="Csoportba foglalás 26"/>
          <p:cNvGrpSpPr/>
          <p:nvPr/>
        </p:nvGrpSpPr>
        <p:grpSpPr>
          <a:xfrm>
            <a:off x="5819625" y="1497438"/>
            <a:ext cx="2269476" cy="3460308"/>
            <a:chOff x="5819625" y="1497438"/>
            <a:chExt cx="2269476" cy="3460308"/>
          </a:xfrm>
        </p:grpSpPr>
        <p:sp>
          <p:nvSpPr>
            <p:cNvPr id="19" name="Lekerekített téglalap 18"/>
            <p:cNvSpPr/>
            <p:nvPr/>
          </p:nvSpPr>
          <p:spPr>
            <a:xfrm>
              <a:off x="6395689" y="1985459"/>
              <a:ext cx="1584176" cy="2972287"/>
            </a:xfrm>
            <a:prstGeom prst="roundRect">
              <a:avLst/>
            </a:prstGeom>
            <a:noFill/>
            <a:ln>
              <a:solidFill>
                <a:srgbClr val="8A3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2" name="Szövegdoboz 21"/>
            <p:cNvSpPr txBox="1"/>
            <p:nvPr/>
          </p:nvSpPr>
          <p:spPr>
            <a:xfrm>
              <a:off x="6678233" y="1497438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8A385F"/>
                  </a:solidFill>
                </a:rPr>
                <a:t>users</a:t>
              </a:r>
              <a:endParaRPr lang="hu-HU" b="1" dirty="0">
                <a:solidFill>
                  <a:srgbClr val="8A385F"/>
                </a:solidFill>
              </a:endParaRPr>
            </a:p>
          </p:txBody>
        </p:sp>
        <p:cxnSp>
          <p:nvCxnSpPr>
            <p:cNvPr id="23" name="Egyenes összekötő nyíllal 22"/>
            <p:cNvCxnSpPr/>
            <p:nvPr/>
          </p:nvCxnSpPr>
          <p:spPr>
            <a:xfrm>
              <a:off x="5819625" y="2221294"/>
              <a:ext cx="50405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nyíllal 23"/>
            <p:cNvCxnSpPr/>
            <p:nvPr/>
          </p:nvCxnSpPr>
          <p:spPr>
            <a:xfrm>
              <a:off x="5819625" y="2509326"/>
              <a:ext cx="50405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nyíllal 24"/>
            <p:cNvCxnSpPr/>
            <p:nvPr/>
          </p:nvCxnSpPr>
          <p:spPr>
            <a:xfrm>
              <a:off x="5819625" y="2797358"/>
              <a:ext cx="50405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Szövegdoboz 25"/>
            <p:cNvSpPr txBox="1"/>
            <p:nvPr/>
          </p:nvSpPr>
          <p:spPr>
            <a:xfrm>
              <a:off x="6395689" y="2437318"/>
              <a:ext cx="1693412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A385F"/>
                  </a:solidFill>
                </a:rPr>
                <a:t>browser</a:t>
              </a:r>
            </a:p>
            <a:p>
              <a:r>
                <a:rPr lang="en-US" dirty="0">
                  <a:solidFill>
                    <a:srgbClr val="8A385F"/>
                  </a:solidFill>
                </a:rPr>
                <a:t>download</a:t>
              </a:r>
            </a:p>
            <a:p>
              <a:endParaRPr lang="en-US" dirty="0">
                <a:solidFill>
                  <a:srgbClr val="8A385F"/>
                </a:solidFill>
              </a:endParaRPr>
            </a:p>
            <a:p>
              <a:r>
                <a:rPr lang="en-US" dirty="0">
                  <a:solidFill>
                    <a:srgbClr val="8A385F"/>
                  </a:solidFill>
                </a:rPr>
                <a:t>analysis</a:t>
              </a:r>
            </a:p>
            <a:p>
              <a:pPr defTabSz="185738"/>
              <a:r>
                <a:rPr lang="en-US" dirty="0">
                  <a:solidFill>
                    <a:srgbClr val="8A385F"/>
                  </a:solidFill>
                </a:rPr>
                <a:t>	visualization </a:t>
              </a:r>
            </a:p>
            <a:p>
              <a:pPr defTabSz="185738"/>
              <a:r>
                <a:rPr lang="en-US" dirty="0">
                  <a:solidFill>
                    <a:srgbClr val="8A385F"/>
                  </a:solidFill>
                </a:rPr>
                <a:t>	coordinates</a:t>
              </a:r>
            </a:p>
            <a:p>
              <a:pPr defTabSz="185738"/>
              <a:r>
                <a:rPr lang="en-US" dirty="0">
                  <a:solidFill>
                    <a:srgbClr val="8A385F"/>
                  </a:solidFill>
                </a:rPr>
                <a:t>	</a:t>
              </a:r>
              <a:r>
                <a:rPr lang="en-US" dirty="0" err="1">
                  <a:solidFill>
                    <a:srgbClr val="8A385F"/>
                  </a:solidFill>
                </a:rPr>
                <a:t>xdata</a:t>
              </a:r>
              <a:endParaRPr lang="en-US" dirty="0">
                <a:solidFill>
                  <a:srgbClr val="8A385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67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b="1" dirty="0" smtClean="0">
                <a:solidFill>
                  <a:schemeClr val="bg2">
                    <a:lumMod val="50000"/>
                  </a:schemeClr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Summary</a:t>
            </a:r>
            <a:endParaRPr lang="hu-HU" altLang="en-US" b="1" dirty="0" smtClean="0">
              <a:solidFill>
                <a:schemeClr val="bg2">
                  <a:lumMod val="50000"/>
                </a:schemeClr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323110" y="1970761"/>
            <a:ext cx="57470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Collecting ABC structures: abc3d.hegelab.org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Publishing ABC structures: 3dbeacons.hegleab.org</a:t>
            </a:r>
          </a:p>
          <a:p>
            <a:endParaRPr lang="en-US" dirty="0" smtClean="0">
              <a:solidFill>
                <a:srgbClr val="40404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The age of big data in structural biology</a:t>
            </a:r>
          </a:p>
          <a:p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	comparative analysis of protein structures</a:t>
            </a:r>
            <a:endParaRPr lang="hu-HU" dirty="0" smtClean="0">
              <a:solidFill>
                <a:srgbClr val="404040"/>
              </a:solidFill>
              <a:latin typeface="Palatino Linotype" panose="02040502050505030304" pitchFamily="18" charset="0"/>
            </a:endParaRPr>
          </a:p>
          <a:p>
            <a:endParaRPr lang="en-US" dirty="0" smtClean="0">
              <a:solidFill>
                <a:srgbClr val="40404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Identifying tools/algorithms for (re)implementation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Defining API and data standards</a:t>
            </a:r>
            <a:endParaRPr lang="en-US" dirty="0" smtClean="0">
              <a:solidFill>
                <a:srgbClr val="40404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28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b="1" dirty="0" err="1" smtClean="0">
                <a:solidFill>
                  <a:schemeClr val="bg2">
                    <a:lumMod val="50000"/>
                  </a:schemeClr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Acknowlegements</a:t>
            </a:r>
            <a:endParaRPr lang="en-US" altLang="en-US" b="1" dirty="0">
              <a:solidFill>
                <a:schemeClr val="bg2">
                  <a:lumMod val="50000"/>
                </a:schemeClr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96512" y="1149069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404040"/>
                </a:solidFill>
                <a:latin typeface="Palatino Linotype" panose="02040502050505030304" pitchFamily="18" charset="0"/>
              </a:rPr>
              <a:t>hegelab.org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695916" y="1780249"/>
            <a:ext cx="240482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Suhajda Erzsébet</a:t>
            </a:r>
          </a:p>
          <a:p>
            <a:r>
              <a:rPr lang="hu-HU" dirty="0">
                <a:solidFill>
                  <a:srgbClr val="404040"/>
                </a:solidFill>
                <a:latin typeface="Palatino Linotype" panose="02040502050505030304" pitchFamily="18" charset="0"/>
              </a:rPr>
              <a:t>Tordai Hedvig </a:t>
            </a:r>
          </a:p>
          <a:p>
            <a:endParaRPr lang="hu-HU" dirty="0" smtClean="0">
              <a:solidFill>
                <a:srgbClr val="404040"/>
              </a:solidFill>
              <a:latin typeface="Palatino Linotype" panose="02040502050505030304" pitchFamily="18" charset="0"/>
            </a:endParaRPr>
          </a:p>
          <a:p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Farkas Bianka</a:t>
            </a:r>
          </a:p>
          <a:p>
            <a:r>
              <a:rPr lang="hu-HU" dirty="0">
                <a:solidFill>
                  <a:srgbClr val="404040"/>
                </a:solidFill>
                <a:latin typeface="Palatino Linotype" panose="02040502050505030304" pitchFamily="18" charset="0"/>
              </a:rPr>
              <a:t>Csizmadia </a:t>
            </a:r>
            <a:r>
              <a:rPr lang="hu-HU" dirty="0" err="1">
                <a:solidFill>
                  <a:srgbClr val="404040"/>
                </a:solidFill>
                <a:latin typeface="Palatino Linotype" panose="02040502050505030304" pitchFamily="18" charset="0"/>
              </a:rPr>
              <a:t>Gina</a:t>
            </a:r>
            <a:r>
              <a:rPr lang="hu-HU" sz="1200" dirty="0" err="1">
                <a:solidFill>
                  <a:srgbClr val="404040"/>
                </a:solidFill>
                <a:latin typeface="Palatino Linotype" panose="02040502050505030304" pitchFamily="18" charset="0"/>
              </a:rPr>
              <a:t>+ReGina</a:t>
            </a:r>
            <a:endParaRPr lang="hu-HU" sz="1200" dirty="0">
              <a:solidFill>
                <a:srgbClr val="404040"/>
              </a:solidFill>
              <a:latin typeface="Palatino Linotype" panose="02040502050505030304" pitchFamily="18" charset="0"/>
            </a:endParaRPr>
          </a:p>
          <a:p>
            <a:endParaRPr lang="hu-HU" dirty="0" smtClean="0">
              <a:solidFill>
                <a:srgbClr val="404040"/>
              </a:solidFill>
              <a:latin typeface="Palatino Linotype" panose="02040502050505030304" pitchFamily="18" charset="0"/>
            </a:endParaRPr>
          </a:p>
          <a:p>
            <a:r>
              <a:rPr lang="hu-HU" dirty="0" err="1" smtClean="0">
                <a:solidFill>
                  <a:srgbClr val="404040"/>
                </a:solidFill>
                <a:latin typeface="Palatino Linotype" panose="02040502050505030304" pitchFamily="18" charset="0"/>
              </a:rPr>
              <a:t>Padányi</a:t>
            </a:r>
            <a:r>
              <a:rPr lang="hu-HU" dirty="0">
                <a:solidFill>
                  <a:srgbClr val="404040"/>
                </a:solidFill>
                <a:latin typeface="Palatino Linotype" panose="02040502050505030304" pitchFamily="18" charset="0"/>
              </a:rPr>
              <a:t> Rita</a:t>
            </a:r>
            <a:br>
              <a:rPr lang="hu-HU" dirty="0">
                <a:solidFill>
                  <a:srgbClr val="404040"/>
                </a:solidFill>
                <a:latin typeface="Palatino Linotype" panose="02040502050505030304" pitchFamily="18" charset="0"/>
              </a:rPr>
            </a:br>
            <a:r>
              <a:rPr lang="hu-HU" dirty="0" err="1">
                <a:solidFill>
                  <a:srgbClr val="404040"/>
                </a:solidFill>
                <a:latin typeface="Palatino Linotype" panose="02040502050505030304" pitchFamily="18" charset="0"/>
              </a:rPr>
              <a:t>Lór</a:t>
            </a:r>
            <a:r>
              <a:rPr lang="hu-HU" dirty="0">
                <a:solidFill>
                  <a:srgbClr val="404040"/>
                </a:solidFill>
                <a:latin typeface="Palatino Linotype" panose="02040502050505030304" pitchFamily="18" charset="0"/>
              </a:rPr>
              <a:t> </a:t>
            </a:r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Krisztina</a:t>
            </a:r>
          </a:p>
          <a:p>
            <a:endParaRPr lang="hu-HU" dirty="0">
              <a:solidFill>
                <a:srgbClr val="404040"/>
              </a:solidFill>
              <a:latin typeface="Palatino Linotype" panose="02040502050505030304" pitchFamily="18" charset="0"/>
            </a:endParaRPr>
          </a:p>
          <a:p>
            <a:r>
              <a:rPr lang="hu-HU" dirty="0" err="1">
                <a:solidFill>
                  <a:srgbClr val="404040"/>
                </a:solidFill>
                <a:latin typeface="Palatino Linotype" panose="02040502050505030304" pitchFamily="18" charset="0"/>
              </a:rPr>
              <a:t>Odalys</a:t>
            </a:r>
            <a:r>
              <a:rPr lang="hu-HU" dirty="0">
                <a:solidFill>
                  <a:srgbClr val="404040"/>
                </a:solidFill>
                <a:latin typeface="Palatino Linotype" panose="02040502050505030304" pitchFamily="18" charset="0"/>
              </a:rPr>
              <a:t> Torres</a:t>
            </a:r>
          </a:p>
        </p:txBody>
      </p:sp>
      <p:sp>
        <p:nvSpPr>
          <p:cNvPr id="6" name="Szövegdoboz 6"/>
          <p:cNvSpPr txBox="1"/>
          <p:nvPr/>
        </p:nvSpPr>
        <p:spPr>
          <a:xfrm>
            <a:off x="4338399" y="4235375"/>
            <a:ext cx="306365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Támogatások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355600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CFF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HEGEDU20I0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defTabSz="355600"/>
            <a:r>
              <a:rPr lang="hu-H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NKFI-127961 (2019-2023)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4338399" y="2649636"/>
            <a:ext cx="4482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 marL="285750" indent="-285750">
              <a:buFont typeface="Wingdings" panose="05000000000000000000" pitchFamily="2" charset="2"/>
              <a:buChar char="Ø"/>
              <a:defRPr>
                <a:solidFill>
                  <a:srgbClr val="404040"/>
                </a:solidFill>
                <a:latin typeface="Palatino Linotype" panose="02040502050505030304" pitchFamily="18" charset="0"/>
              </a:defRPr>
            </a:lvl1pPr>
          </a:lstStyle>
          <a:p>
            <a:pPr>
              <a:buSzPct val="80000"/>
            </a:pPr>
            <a:r>
              <a:rPr lang="hu-HU" dirty="0" smtClean="0"/>
              <a:t>M</a:t>
            </a:r>
            <a:r>
              <a:rPr lang="en-US" dirty="0"/>
              <a:t>TA Wigner GPU </a:t>
            </a:r>
            <a:r>
              <a:rPr lang="en-US" dirty="0" err="1"/>
              <a:t>Laborat</a:t>
            </a:r>
            <a:r>
              <a:rPr lang="hu-HU" dirty="0" err="1"/>
              <a:t>órium</a:t>
            </a:r>
            <a:endParaRPr lang="hu-HU" dirty="0"/>
          </a:p>
          <a:p>
            <a:pPr>
              <a:buSzPct val="80000"/>
            </a:pPr>
            <a:r>
              <a:rPr lang="en-US" dirty="0" smtClean="0"/>
              <a:t>NIIF</a:t>
            </a:r>
            <a:r>
              <a:rPr lang="hu-HU" dirty="0"/>
              <a:t>/KIFÜ</a:t>
            </a:r>
            <a:r>
              <a:rPr lang="en-US" dirty="0"/>
              <a:t> </a:t>
            </a:r>
            <a:r>
              <a:rPr lang="en-US" dirty="0" smtClean="0"/>
              <a:t>HPC</a:t>
            </a:r>
          </a:p>
          <a:p>
            <a:pPr>
              <a:buSzPct val="80000"/>
            </a:pPr>
            <a:r>
              <a:rPr lang="hu-HU" dirty="0" err="1"/>
              <a:t>Grubmüller</a:t>
            </a:r>
            <a:r>
              <a:rPr lang="hu-HU" dirty="0"/>
              <a:t> </a:t>
            </a:r>
            <a:r>
              <a:rPr lang="hu-HU" dirty="0" err="1"/>
              <a:t>laboratory</a:t>
            </a:r>
            <a:r>
              <a:rPr lang="hu-HU" dirty="0"/>
              <a:t>, MPI, </a:t>
            </a:r>
            <a:r>
              <a:rPr lang="hu-HU" dirty="0" smtClean="0"/>
              <a:t>Göttingen</a:t>
            </a:r>
            <a:endParaRPr lang="en-US" dirty="0"/>
          </a:p>
        </p:txBody>
      </p:sp>
      <p:pic>
        <p:nvPicPr>
          <p:cNvPr id="9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319" y="5374148"/>
            <a:ext cx="3197681" cy="1354234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4338399" y="1177145"/>
            <a:ext cx="2435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404040"/>
                </a:solidFill>
                <a:latin typeface="Palatino Linotype" panose="02040502050505030304" pitchFamily="18" charset="0"/>
              </a:rPr>
              <a:t>Mihály Váradi, </a:t>
            </a:r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EBI</a:t>
            </a:r>
            <a:endParaRPr lang="hu-HU" dirty="0">
              <a:solidFill>
                <a:srgbClr val="404040"/>
              </a:solidFill>
              <a:latin typeface="Palatino Linotype" panose="02040502050505030304" pitchFamily="18" charset="0"/>
            </a:endParaRPr>
          </a:p>
          <a:p>
            <a:pPr marL="285750" indent="-285750">
              <a:buSzPct val="80000"/>
              <a:buFont typeface="Wingdings" panose="05000000000000000000" pitchFamily="2" charset="2"/>
              <a:buChar char="Ø"/>
            </a:pPr>
            <a:r>
              <a:rPr lang="hu-HU" dirty="0" err="1" smtClean="0">
                <a:solidFill>
                  <a:srgbClr val="404040"/>
                </a:solidFill>
                <a:latin typeface="Palatino Linotype" panose="02040502050505030304" pitchFamily="18" charset="0"/>
              </a:rPr>
              <a:t>Ian</a:t>
            </a:r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 </a:t>
            </a:r>
            <a:r>
              <a:rPr lang="hu-HU" dirty="0" err="1" smtClean="0">
                <a:solidFill>
                  <a:srgbClr val="404040"/>
                </a:solidFill>
                <a:latin typeface="Palatino Linotype" panose="02040502050505030304" pitchFamily="18" charset="0"/>
              </a:rPr>
              <a:t>Sillitoe</a:t>
            </a:r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, </a:t>
            </a:r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UCL</a:t>
            </a:r>
          </a:p>
          <a:p>
            <a:pPr marL="285750" indent="-285750">
              <a:buSzPct val="80000"/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3D-bioinfo, </a:t>
            </a:r>
            <a:r>
              <a:rPr lang="hu-HU" dirty="0" err="1" smtClean="0">
                <a:solidFill>
                  <a:srgbClr val="404040"/>
                </a:solidFill>
                <a:latin typeface="Palatino Linotype" panose="02040502050505030304" pitchFamily="18" charset="0"/>
              </a:rPr>
              <a:t>Elixir</a:t>
            </a:r>
            <a:endParaRPr lang="hu-HU" dirty="0">
              <a:solidFill>
                <a:srgbClr val="40404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56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3675112" y="1801500"/>
            <a:ext cx="2932613" cy="3698392"/>
            <a:chOff x="3314770" y="1857464"/>
            <a:chExt cx="3318889" cy="43057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770" y="1857464"/>
              <a:ext cx="3318889" cy="4148611"/>
            </a:xfrm>
            <a:prstGeom prst="rect">
              <a:avLst/>
            </a:prstGeom>
          </p:spPr>
        </p:pic>
        <p:sp>
          <p:nvSpPr>
            <p:cNvPr id="6" name="Szövegdoboz 5"/>
            <p:cNvSpPr txBox="1"/>
            <p:nvPr/>
          </p:nvSpPr>
          <p:spPr>
            <a:xfrm>
              <a:off x="4788024" y="5733256"/>
              <a:ext cx="760490" cy="429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6HIJ</a:t>
              </a:r>
              <a:endParaRPr lang="hu-H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Csoportba foglalás 6"/>
          <p:cNvGrpSpPr>
            <a:grpSpLocks/>
          </p:cNvGrpSpPr>
          <p:nvPr/>
        </p:nvGrpSpPr>
        <p:grpSpPr bwMode="auto">
          <a:xfrm>
            <a:off x="6356871" y="1728160"/>
            <a:ext cx="2910676" cy="3746012"/>
            <a:chOff x="6049686" y="1801722"/>
            <a:chExt cx="3293705" cy="4361555"/>
          </a:xfrm>
        </p:grpSpPr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9686" y="1801722"/>
              <a:ext cx="3293705" cy="4117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Szövegdoboz 7"/>
            <p:cNvSpPr txBox="1">
              <a:spLocks noChangeArrowheads="1"/>
            </p:cNvSpPr>
            <p:nvPr/>
          </p:nvSpPr>
          <p:spPr bwMode="auto">
            <a:xfrm>
              <a:off x="7493882" y="5733257"/>
              <a:ext cx="920035" cy="430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6HZM</a:t>
              </a:r>
            </a:p>
          </p:txBody>
        </p:sp>
      </p:grp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28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The ABCG2 </a:t>
            </a:r>
            <a:r>
              <a:rPr lang="hu-HU" altLang="en-US" sz="2800" b="1" dirty="0" err="1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multidrug</a:t>
            </a:r>
            <a:r>
              <a:rPr lang="hu-HU" altLang="en-US" sz="28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2800" b="1" dirty="0" err="1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transzporter</a:t>
            </a:r>
            <a:endParaRPr lang="hu-HU" altLang="en-US" sz="2800" b="1" dirty="0" smtClean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82" y="2108237"/>
            <a:ext cx="3473415" cy="300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4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Describing the transport process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equilibrium molecular dynamics and </a:t>
            </a:r>
            <a:r>
              <a:rPr lang="en-US" altLang="en-US" sz="1600" dirty="0" err="1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metadynamics</a:t>
            </a:r>
            <a:endParaRPr lang="en-US" altLang="en-US" sz="1600" dirty="0" smtClean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577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8" y="1953749"/>
            <a:ext cx="412115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969" y="863600"/>
            <a:ext cx="4752975" cy="584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748754" y="863600"/>
            <a:ext cx="257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Nagy </a:t>
            </a:r>
            <a:r>
              <a:rPr lang="hu-HU" i="1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et </a:t>
            </a:r>
            <a:r>
              <a:rPr lang="hu-HU" i="1" dirty="0" err="1" smtClean="0">
                <a:solidFill>
                  <a:srgbClr val="404040"/>
                </a:solidFill>
                <a:latin typeface="Palatino Linotype" panose="02040502050505030304" pitchFamily="18" charset="0"/>
              </a:rPr>
              <a:t>al</a:t>
            </a:r>
            <a:r>
              <a:rPr lang="hu-HU" i="1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. </a:t>
            </a:r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CMLS 2021</a:t>
            </a:r>
            <a:endParaRPr lang="hu-HU" dirty="0">
              <a:solidFill>
                <a:srgbClr val="40404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87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Plant ABCG36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600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growth hormones, </a:t>
            </a:r>
            <a:r>
              <a:rPr lang="en-US" altLang="en-US" sz="1600" dirty="0" err="1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xenobiotics</a:t>
            </a:r>
            <a:endParaRPr lang="en-US" altLang="en-US" sz="1600" dirty="0" smtClean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EE7C606-4E9C-4096-A3EC-03F5CC319A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24" y="1607143"/>
            <a:ext cx="4215384" cy="421538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15" y="2376598"/>
            <a:ext cx="3265250" cy="326525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6392706" y="863600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Hegedus </a:t>
            </a:r>
            <a:r>
              <a:rPr lang="hu-HU" i="1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et </a:t>
            </a:r>
            <a:r>
              <a:rPr lang="hu-HU" i="1" dirty="0" err="1" smtClean="0">
                <a:solidFill>
                  <a:srgbClr val="404040"/>
                </a:solidFill>
                <a:latin typeface="Palatino Linotype" panose="02040502050505030304" pitchFamily="18" charset="0"/>
              </a:rPr>
              <a:t>al</a:t>
            </a:r>
            <a:r>
              <a:rPr lang="hu-HU" i="1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. </a:t>
            </a:r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CMLS 2022</a:t>
            </a:r>
            <a:endParaRPr lang="hu-HU" dirty="0">
              <a:solidFill>
                <a:srgbClr val="40404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05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7418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AlphaFold2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000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machine learning, deep learning, AI</a:t>
            </a:r>
            <a:endParaRPr lang="en-US" altLang="en-US" sz="2000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4912"/>
            <a:ext cx="8991006" cy="314860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547579" y="616882"/>
            <a:ext cx="1626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Jumper et al. Nat 2021</a:t>
            </a:r>
            <a:endParaRPr lang="en-US" sz="1200" b="1" dirty="0"/>
          </a:p>
        </p:txBody>
      </p:sp>
      <p:grpSp>
        <p:nvGrpSpPr>
          <p:cNvPr id="5" name="Csoportba foglalás 4"/>
          <p:cNvGrpSpPr/>
          <p:nvPr/>
        </p:nvGrpSpPr>
        <p:grpSpPr>
          <a:xfrm>
            <a:off x="2600325" y="2171701"/>
            <a:ext cx="4686300" cy="4686300"/>
            <a:chOff x="2600325" y="2171701"/>
            <a:chExt cx="4686300" cy="4686300"/>
          </a:xfrm>
        </p:grpSpPr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0325" y="2171701"/>
              <a:ext cx="4686300" cy="46863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" name="Szövegdoboz 6"/>
            <p:cNvSpPr txBox="1"/>
            <p:nvPr/>
          </p:nvSpPr>
          <p:spPr>
            <a:xfrm>
              <a:off x="3382806" y="5768975"/>
              <a:ext cx="28328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404040"/>
                  </a:solidFill>
                  <a:latin typeface="Palatino Linotype" panose="02040502050505030304" pitchFamily="18" charset="0"/>
                </a:rPr>
                <a:t>Hegedus </a:t>
              </a:r>
              <a:r>
                <a:rPr lang="hu-HU" i="1" dirty="0" smtClean="0">
                  <a:solidFill>
                    <a:srgbClr val="404040"/>
                  </a:solidFill>
                  <a:latin typeface="Palatino Linotype" panose="02040502050505030304" pitchFamily="18" charset="0"/>
                </a:rPr>
                <a:t>et </a:t>
              </a:r>
              <a:r>
                <a:rPr lang="hu-HU" i="1" dirty="0" err="1" smtClean="0">
                  <a:solidFill>
                    <a:srgbClr val="404040"/>
                  </a:solidFill>
                  <a:latin typeface="Palatino Linotype" panose="02040502050505030304" pitchFamily="18" charset="0"/>
                </a:rPr>
                <a:t>al</a:t>
              </a:r>
              <a:r>
                <a:rPr lang="hu-HU" i="1" dirty="0" smtClean="0">
                  <a:solidFill>
                    <a:srgbClr val="404040"/>
                  </a:solidFill>
                  <a:latin typeface="Palatino Linotype" panose="02040502050505030304" pitchFamily="18" charset="0"/>
                </a:rPr>
                <a:t>. </a:t>
              </a:r>
              <a:r>
                <a:rPr lang="hu-HU" dirty="0" smtClean="0">
                  <a:solidFill>
                    <a:srgbClr val="404040"/>
                  </a:solidFill>
                  <a:latin typeface="Palatino Linotype" panose="02040502050505030304" pitchFamily="18" charset="0"/>
                </a:rPr>
                <a:t>CMLS 2022</a:t>
              </a:r>
              <a:endParaRPr lang="hu-HU" dirty="0">
                <a:solidFill>
                  <a:srgbClr val="404040"/>
                </a:solidFill>
                <a:latin typeface="Palatino Linotype" panose="0204050205050503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70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Objectives</a:t>
            </a:r>
            <a:endParaRPr lang="en-US" altLang="en-US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539231" y="1555722"/>
            <a:ext cx="4065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Collection </a:t>
            </a:r>
            <a:r>
              <a:rPr lang="hu-HU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of </a:t>
            </a: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(ABC) protein structures</a:t>
            </a:r>
          </a:p>
          <a:p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Comparing sequences vs. structures</a:t>
            </a:r>
          </a:p>
        </p:txBody>
      </p:sp>
      <p:sp>
        <p:nvSpPr>
          <p:cNvPr id="3" name="Háromszög 2"/>
          <p:cNvSpPr/>
          <p:nvPr/>
        </p:nvSpPr>
        <p:spPr>
          <a:xfrm>
            <a:off x="3515989" y="3188261"/>
            <a:ext cx="2112021" cy="1966365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4070295" y="2807937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>
              <a:defRPr>
                <a:solidFill>
                  <a:srgbClr val="41719C"/>
                </a:solidFill>
              </a:defRPr>
            </a:lvl1pPr>
          </a:lstStyle>
          <a:p>
            <a:r>
              <a:rPr lang="en-US" dirty="0"/>
              <a:t>sequence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 rot="2951806">
            <a:off x="2775568" y="5170812"/>
            <a:ext cx="1039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1719C"/>
                </a:solidFill>
              </a:rPr>
              <a:t>structure</a:t>
            </a:r>
            <a:endParaRPr lang="hu-HU" dirty="0">
              <a:solidFill>
                <a:srgbClr val="41719C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 rot="18648194" flipH="1">
            <a:off x="5333807" y="5112820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1719C"/>
                </a:solidFill>
              </a:rPr>
              <a:t>function</a:t>
            </a:r>
            <a:endParaRPr lang="hu-HU" dirty="0">
              <a:solidFill>
                <a:srgbClr val="4171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12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hu-HU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ABC TM </a:t>
            </a:r>
            <a:r>
              <a:rPr lang="hu-HU" altLang="en-US" b="1" dirty="0" err="1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Pfam</a:t>
            </a:r>
            <a:r>
              <a:rPr lang="hu-HU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families</a:t>
            </a:r>
            <a:endParaRPr lang="en-US" altLang="en-US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70" y="1193829"/>
            <a:ext cx="7974259" cy="5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0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Structural</a:t>
            </a:r>
            <a:r>
              <a:rPr lang="hu-HU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ABC </a:t>
            </a:r>
            <a:r>
              <a:rPr lang="en-US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families</a:t>
            </a:r>
            <a:endParaRPr lang="en-US" altLang="en-US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994312"/>
            <a:ext cx="8169070" cy="58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2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b="1" dirty="0" err="1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Pfam</a:t>
            </a:r>
            <a:r>
              <a:rPr lang="en-US" altLang="en-US" b="1" dirty="0" smtClean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sequences do not cover a domain</a:t>
            </a:r>
            <a:endParaRPr lang="en-US" altLang="en-US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82" y="1076297"/>
            <a:ext cx="4216418" cy="632462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14373"/>
            <a:ext cx="4191000" cy="628650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67029" y="1063625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404040"/>
                </a:solidFill>
                <a:latin typeface="Palatino Linotype" panose="02040502050505030304" pitchFamily="18" charset="0"/>
              </a:rPr>
              <a:t>MacB</a:t>
            </a: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-like</a:t>
            </a:r>
            <a:endParaRPr lang="hu-HU" dirty="0">
              <a:solidFill>
                <a:srgbClr val="40404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348454" y="1063625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404040"/>
                </a:solidFill>
                <a:latin typeface="Palatino Linotype" panose="02040502050505030304" pitchFamily="18" charset="0"/>
              </a:rPr>
              <a:t>Bce</a:t>
            </a:r>
            <a:r>
              <a:rPr lang="en-US" dirty="0" smtClean="0">
                <a:solidFill>
                  <a:srgbClr val="404040"/>
                </a:solidFill>
                <a:latin typeface="Palatino Linotype" panose="02040502050505030304" pitchFamily="18" charset="0"/>
              </a:rPr>
              <a:t>-like</a:t>
            </a:r>
            <a:endParaRPr lang="hu-HU" dirty="0">
              <a:solidFill>
                <a:srgbClr val="40404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52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11606</TotalTime>
  <Words>292</Words>
  <Application>Microsoft Office PowerPoint</Application>
  <PresentationFormat>Diavetítés a képernyőre (4:3 oldalarány)</PresentationFormat>
  <Paragraphs>105</Paragraphs>
  <Slides>17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Palatino Linotype</vt:lpstr>
      <vt:lpstr>Times New Roman</vt:lpstr>
      <vt:lpstr>Verdana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hegedus</dc:creator>
  <cp:lastModifiedBy>user</cp:lastModifiedBy>
  <cp:revision>185</cp:revision>
  <dcterms:created xsi:type="dcterms:W3CDTF">2019-11-07T13:12:27Z</dcterms:created>
  <dcterms:modified xsi:type="dcterms:W3CDTF">2022-06-20T12:42:49Z</dcterms:modified>
</cp:coreProperties>
</file>