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2" r:id="rId3"/>
  </p:sldMasterIdLst>
  <p:notesMasterIdLst>
    <p:notesMasterId r:id="rId16"/>
  </p:notesMasterIdLst>
  <p:sldIdLst>
    <p:sldId id="256" r:id="rId4"/>
    <p:sldId id="268" r:id="rId5"/>
    <p:sldId id="2134804700" r:id="rId6"/>
    <p:sldId id="272" r:id="rId7"/>
    <p:sldId id="273" r:id="rId8"/>
    <p:sldId id="275" r:id="rId9"/>
    <p:sldId id="276" r:id="rId10"/>
    <p:sldId id="2134804704" r:id="rId11"/>
    <p:sldId id="279" r:id="rId12"/>
    <p:sldId id="280" r:id="rId13"/>
    <p:sldId id="283" r:id="rId14"/>
    <p:sldId id="284" r:id="rId15"/>
  </p:sldIdLst>
  <p:sldSz cx="12188825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8" y="268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EAD4C-24C0-4DDC-81E2-BDD844E6CDB2}" type="doc">
      <dgm:prSet loTypeId="urn:microsoft.com/office/officeart/2005/8/layout/cycle4#1" loCatId="cycle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hu-HU"/>
        </a:p>
      </dgm:t>
    </dgm:pt>
    <dgm:pt modelId="{85A8A831-ED27-469A-B840-22E24A03629F}">
      <dgm:prSet phldrT="[Text]"/>
      <dgm:spPr bwMode="auto"/>
      <dgm:t>
        <a:bodyPr/>
        <a:lstStyle/>
        <a:p>
          <a:pPr>
            <a:buClrTx/>
            <a:buSzTx/>
            <a:buFontTx/>
            <a:buNone/>
            <a:defRPr/>
          </a:pPr>
          <a:r>
            <a:rPr lang="hu-HU" b="0" i="0" u="none" strike="noStrike" cap="none" spc="0">
              <a:ln>
                <a:noFill/>
              </a:ln>
              <a:solidFill>
                <a:schemeClr val="bg1"/>
              </a:solidFill>
            </a:rPr>
            <a:t>ELLIS unit</a:t>
          </a:r>
          <a:endParaRPr lang="hu-HU">
            <a:solidFill>
              <a:schemeClr val="bg1"/>
            </a:solidFill>
          </a:endParaRPr>
        </a:p>
      </dgm:t>
    </dgm:pt>
    <dgm:pt modelId="{F2504A9C-0AC1-4B08-A695-CEED6CC810E3}" type="parTrans" cxnId="{FC7C9959-9CC3-4F6F-9DD4-29E881FB9D80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10CF09DA-9672-4446-BA02-330BBE222E53}" type="sibTrans" cxnId="{FC7C9959-9CC3-4F6F-9DD4-29E881FB9D80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EC810B7E-ABDF-4C95-A4AE-99CE40070213}">
      <dgm:prSet phldrT="[Text]" custT="1"/>
      <dgm:spPr bwMode="auto"/>
      <dgm:t>
        <a:bodyPr/>
        <a:lstStyle/>
        <a:p>
          <a:pPr>
            <a:buClrTx/>
            <a:buSzTx/>
            <a:buFont typeface="Arial"/>
            <a:buChar char="•"/>
            <a:defRPr/>
          </a:pPr>
          <a:r>
            <a:rPr lang="hu-HU" sz="1600" b="0" i="0" u="none" strike="noStrike" cap="none" spc="0">
              <a:ln>
                <a:noFill/>
              </a:ln>
              <a:solidFill>
                <a:srgbClr val="000000"/>
              </a:solidFill>
            </a:rPr>
            <a:t>European research alliance</a:t>
          </a:r>
          <a:endParaRPr lang="hu-HU" sz="1600"/>
        </a:p>
      </dgm:t>
    </dgm:pt>
    <dgm:pt modelId="{985F5F27-4566-4F75-9EDD-45E8395BA6AA}" type="parTrans" cxnId="{45A55401-CD08-4372-9AAB-4901372F86B5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4313AB96-A246-485E-A197-40DFE5CD3AC3}" type="sibTrans" cxnId="{45A55401-CD08-4372-9AAB-4901372F86B5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4E6F4132-80CE-4D9C-9622-EBFFC89965BE}">
      <dgm:prSet phldrT="[Text]"/>
      <dgm:spPr bwMode="auto"/>
      <dgm:t>
        <a:bodyPr/>
        <a:lstStyle/>
        <a:p>
          <a:pPr>
            <a:buClrTx/>
            <a:buSzTx/>
            <a:buFontTx/>
            <a:buNone/>
            <a:defRPr/>
          </a:pPr>
          <a:r>
            <a:rPr lang="hu-HU" b="0" i="0" u="none" strike="noStrike" cap="none" spc="0">
              <a:ln>
                <a:noFill/>
              </a:ln>
              <a:solidFill>
                <a:schemeClr val="bg1"/>
              </a:solidFill>
            </a:rPr>
            <a:t>AI Factory</a:t>
          </a:r>
          <a:endParaRPr lang="hu-HU">
            <a:solidFill>
              <a:schemeClr val="bg1"/>
            </a:solidFill>
          </a:endParaRPr>
        </a:p>
      </dgm:t>
    </dgm:pt>
    <dgm:pt modelId="{B0030E6E-3A13-4426-962A-0F43F2883180}" type="parTrans" cxnId="{7FD15104-69AD-4C5C-A233-92A23A8A3723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C35FF1B4-8565-4095-8C03-B7D41780BE28}" type="sibTrans" cxnId="{7FD15104-69AD-4C5C-A233-92A23A8A3723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74F7865B-E40E-48DE-8B17-3DAEE4E33372}">
      <dgm:prSet phldrT="[Text]" custT="1"/>
      <dgm:spPr bwMode="auto"/>
      <dgm:t>
        <a:bodyPr/>
        <a:lstStyle/>
        <a:p>
          <a:pPr>
            <a:defRPr/>
          </a:pPr>
          <a:r>
            <a:rPr lang="hu-HU" sz="1600"/>
            <a:t>European infrastruc</a:t>
          </a:r>
          <a:r>
            <a:rPr lang="en-US" sz="1600"/>
            <a:t>-</a:t>
          </a:r>
          <a:r>
            <a:rPr lang="hu-HU" sz="1600"/>
            <a:t>ture</a:t>
          </a:r>
        </a:p>
      </dgm:t>
    </dgm:pt>
    <dgm:pt modelId="{479B4D76-97BF-4DCB-976B-34AE476F07E4}" type="parTrans" cxnId="{6A6FBC57-7490-421C-A5BA-EE30690C00FE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63DA0337-1EFD-4AC7-BE18-39D1948F9443}" type="sibTrans" cxnId="{6A6FBC57-7490-421C-A5BA-EE30690C00FE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B4C0707C-6255-423E-A439-CE2E2BC7BBFB}">
      <dgm:prSet phldrT="[Text]"/>
      <dgm:spPr bwMode="auto"/>
      <dgm:t>
        <a:bodyPr/>
        <a:lstStyle/>
        <a:p>
          <a:pPr>
            <a:defRPr/>
          </a:pPr>
          <a:r>
            <a:rPr lang="hu-HU"/>
            <a:t>HUN-REN</a:t>
          </a:r>
          <a:endParaRPr/>
        </a:p>
      </dgm:t>
    </dgm:pt>
    <dgm:pt modelId="{838A9929-8EDD-41C4-A68E-B69F5FB98880}" type="parTrans" cxnId="{7936DFC8-21B8-4C35-A7DB-DB84F446777B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1C500B4C-2D3B-48A3-8059-FDA3610AC9E6}" type="sibTrans" cxnId="{7936DFC8-21B8-4C35-A7DB-DB84F446777B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31166E68-D6D4-4676-BCE8-E4C52848F892}">
      <dgm:prSet phldrT="[Text]" custT="1"/>
      <dgm:spPr bwMode="auto"/>
      <dgm:t>
        <a:bodyPr/>
        <a:lstStyle/>
        <a:p>
          <a:pPr>
            <a:defRPr/>
          </a:pPr>
          <a:r>
            <a:rPr lang="hu-HU" sz="1600"/>
            <a:t>AI research</a:t>
          </a:r>
        </a:p>
      </dgm:t>
    </dgm:pt>
    <dgm:pt modelId="{0B117D1D-0B9A-4EA0-973E-2024D4CF0219}" type="parTrans" cxnId="{8D66BC21-C378-4922-B0A1-A1382B6A320F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B06FFB04-BE8C-43C2-BF8B-C952BDC5FA4D}" type="sibTrans" cxnId="{8D66BC21-C378-4922-B0A1-A1382B6A320F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F2A261D4-065E-41ED-9882-4738BE7F41E6}">
      <dgm:prSet phldrT="[Text]"/>
      <dgm:spPr bwMode="auto"/>
      <dgm:t>
        <a:bodyPr/>
        <a:lstStyle/>
        <a:p>
          <a:pPr>
            <a:defRPr/>
          </a:pPr>
          <a:r>
            <a:rPr lang="hu-HU"/>
            <a:t>MILAB</a:t>
          </a:r>
          <a:endParaRPr/>
        </a:p>
      </dgm:t>
    </dgm:pt>
    <dgm:pt modelId="{773F5DB3-900F-43BE-BF1F-502E60FBFE94}" type="parTrans" cxnId="{59D2B8AA-6CFA-4803-BA17-0F77361F16A9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8AF2D586-C875-44CD-97CC-E486B2FFF63D}" type="sibTrans" cxnId="{59D2B8AA-6CFA-4803-BA17-0F77361F16A9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3A2FDDE7-1A34-4BD8-A1CD-A5A370E223FF}">
      <dgm:prSet phldrT="[Text]" custT="1"/>
      <dgm:spPr bwMode="auto"/>
      <dgm:t>
        <a:bodyPr/>
        <a:lstStyle/>
        <a:p>
          <a:pPr>
            <a:defRPr/>
          </a:pPr>
          <a:r>
            <a:rPr lang="hu-HU" sz="1600"/>
            <a:t>Research lighthouse</a:t>
          </a:r>
        </a:p>
      </dgm:t>
    </dgm:pt>
    <dgm:pt modelId="{10014D1C-BE00-4CFC-8EE3-53E38CDAA840}" type="parTrans" cxnId="{E04DB12F-7E22-4F56-BF57-D5014AFCC4EC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AC862EAA-F262-43C8-8584-CE0D6E6676CB}" type="sibTrans" cxnId="{E04DB12F-7E22-4F56-BF57-D5014AFCC4EC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8DEE8A27-D48B-4CA9-AA65-302A0EDD6FEE}">
      <dgm:prSet phldrT="[Text]" custT="1"/>
      <dgm:spPr bwMode="auto"/>
      <dgm:t>
        <a:bodyPr/>
        <a:lstStyle/>
        <a:p>
          <a:pPr>
            <a:defRPr/>
          </a:pPr>
          <a:r>
            <a:rPr lang="hu-HU" sz="1600"/>
            <a:t>AI1Science</a:t>
          </a:r>
          <a:endParaRPr/>
        </a:p>
      </dgm:t>
    </dgm:pt>
    <dgm:pt modelId="{9C2DFA16-CC11-4269-A1CC-90A949CACF94}" type="parTrans" cxnId="{04700111-081E-45AF-9CB4-AEA4A71F079C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11A03731-748C-4B08-88DB-19C80F562574}" type="sibTrans" cxnId="{04700111-081E-45AF-9CB4-AEA4A71F079C}">
      <dgm:prSet/>
      <dgm:spPr bwMode="auto"/>
      <dgm:t>
        <a:bodyPr/>
        <a:lstStyle/>
        <a:p>
          <a:pPr>
            <a:defRPr/>
          </a:pPr>
          <a:endParaRPr lang="hu-HU"/>
        </a:p>
      </dgm:t>
    </dgm:pt>
    <dgm:pt modelId="{942A2DB3-7C63-4C7E-97B4-94D43C061BFE}" type="pres">
      <dgm:prSet presAssocID="{4F3EAD4C-24C0-4DDC-81E2-BDD844E6CDB2}" presName="cycleMatrixDiagram" presStyleCnt="0">
        <dgm:presLayoutVars>
          <dgm:chMax val="1"/>
          <dgm:dir/>
          <dgm:animLvl val="lvl"/>
          <dgm:resizeHandles val="exact"/>
        </dgm:presLayoutVars>
      </dgm:prSet>
      <dgm:spPr bwMode="auto"/>
    </dgm:pt>
    <dgm:pt modelId="{F2EE2B33-D24E-41CA-A759-8BE95FDA71D1}" type="pres">
      <dgm:prSet presAssocID="{4F3EAD4C-24C0-4DDC-81E2-BDD844E6CDB2}" presName="children" presStyleCnt="0"/>
      <dgm:spPr bwMode="auto"/>
    </dgm:pt>
    <dgm:pt modelId="{2294CB88-911E-4554-B3B5-C5B2A51F7E47}" type="pres">
      <dgm:prSet presAssocID="{4F3EAD4C-24C0-4DDC-81E2-BDD844E6CDB2}" presName="child1group" presStyleCnt="0"/>
      <dgm:spPr bwMode="auto"/>
    </dgm:pt>
    <dgm:pt modelId="{C5AA74AF-D267-453F-A05F-D160A6126975}" type="pres">
      <dgm:prSet presAssocID="{4F3EAD4C-24C0-4DDC-81E2-BDD844E6CDB2}" presName="child1" presStyleLbl="bgAcc1" presStyleIdx="0" presStyleCnt="4" custScaleX="115334"/>
      <dgm:spPr bwMode="auto"/>
    </dgm:pt>
    <dgm:pt modelId="{4BD52297-DF61-4777-AD45-8E233759AB93}" type="pres">
      <dgm:prSet presAssocID="{4F3EAD4C-24C0-4DDC-81E2-BDD844E6CDB2}" presName="child1Text" presStyleLbl="bgAcc1" presStyleIdx="0" presStyleCnt="4">
        <dgm:presLayoutVars>
          <dgm:bulletEnabled val="1"/>
        </dgm:presLayoutVars>
      </dgm:prSet>
      <dgm:spPr bwMode="auto"/>
    </dgm:pt>
    <dgm:pt modelId="{0CABCF35-D7D0-4C6D-B84F-ADD000E6EF9B}" type="pres">
      <dgm:prSet presAssocID="{4F3EAD4C-24C0-4DDC-81E2-BDD844E6CDB2}" presName="child2group" presStyleCnt="0"/>
      <dgm:spPr bwMode="auto"/>
    </dgm:pt>
    <dgm:pt modelId="{4A34F21F-8915-4A13-8D8E-365EFA1546D8}" type="pres">
      <dgm:prSet presAssocID="{4F3EAD4C-24C0-4DDC-81E2-BDD844E6CDB2}" presName="child2" presStyleLbl="bgAcc1" presStyleIdx="1" presStyleCnt="4" custScaleX="114462"/>
      <dgm:spPr bwMode="auto"/>
    </dgm:pt>
    <dgm:pt modelId="{D81928DB-CE01-470E-AB7A-6C741E4AF99B}" type="pres">
      <dgm:prSet presAssocID="{4F3EAD4C-24C0-4DDC-81E2-BDD844E6CDB2}" presName="child2Text" presStyleLbl="bgAcc1" presStyleIdx="1" presStyleCnt="4">
        <dgm:presLayoutVars>
          <dgm:bulletEnabled val="1"/>
        </dgm:presLayoutVars>
      </dgm:prSet>
      <dgm:spPr bwMode="auto"/>
    </dgm:pt>
    <dgm:pt modelId="{12D2B891-5BD0-48A5-8915-1636BC37F604}" type="pres">
      <dgm:prSet presAssocID="{4F3EAD4C-24C0-4DDC-81E2-BDD844E6CDB2}" presName="child3group" presStyleCnt="0"/>
      <dgm:spPr bwMode="auto"/>
    </dgm:pt>
    <dgm:pt modelId="{3D45870D-ADD2-4D34-8666-1D19C98A1705}" type="pres">
      <dgm:prSet presAssocID="{4F3EAD4C-24C0-4DDC-81E2-BDD844E6CDB2}" presName="child3" presStyleLbl="bgAcc1" presStyleIdx="2" presStyleCnt="4" custScaleX="121693"/>
      <dgm:spPr bwMode="auto"/>
    </dgm:pt>
    <dgm:pt modelId="{ECD4C8C6-2602-4928-8A96-6DCFDD8C43FE}" type="pres">
      <dgm:prSet presAssocID="{4F3EAD4C-24C0-4DDC-81E2-BDD844E6CDB2}" presName="child3Text" presStyleLbl="bgAcc1" presStyleIdx="2" presStyleCnt="4">
        <dgm:presLayoutVars>
          <dgm:bulletEnabled val="1"/>
        </dgm:presLayoutVars>
      </dgm:prSet>
      <dgm:spPr bwMode="auto"/>
    </dgm:pt>
    <dgm:pt modelId="{5DF023E4-8665-4DBD-BDAE-48D5852373D9}" type="pres">
      <dgm:prSet presAssocID="{4F3EAD4C-24C0-4DDC-81E2-BDD844E6CDB2}" presName="child4group" presStyleCnt="0"/>
      <dgm:spPr bwMode="auto"/>
    </dgm:pt>
    <dgm:pt modelId="{2E5F49D0-BB5F-4616-891E-3C10A0FDF042}" type="pres">
      <dgm:prSet presAssocID="{4F3EAD4C-24C0-4DDC-81E2-BDD844E6CDB2}" presName="child4" presStyleLbl="bgAcc1" presStyleIdx="3" presStyleCnt="4" custScaleX="118187"/>
      <dgm:spPr bwMode="auto"/>
    </dgm:pt>
    <dgm:pt modelId="{8654E677-2F13-4998-B097-0EC330F4E87F}" type="pres">
      <dgm:prSet presAssocID="{4F3EAD4C-24C0-4DDC-81E2-BDD844E6CDB2}" presName="child4Text" presStyleLbl="bgAcc1" presStyleIdx="3" presStyleCnt="4">
        <dgm:presLayoutVars>
          <dgm:bulletEnabled val="1"/>
        </dgm:presLayoutVars>
      </dgm:prSet>
      <dgm:spPr bwMode="auto"/>
    </dgm:pt>
    <dgm:pt modelId="{FDE3D428-ADFE-437C-995A-DB06671BD734}" type="pres">
      <dgm:prSet presAssocID="{4F3EAD4C-24C0-4DDC-81E2-BDD844E6CDB2}" presName="childPlaceholder" presStyleCnt="0"/>
      <dgm:spPr bwMode="auto"/>
    </dgm:pt>
    <dgm:pt modelId="{134B32D7-573A-405A-BDC0-5DF9BF6090EB}" type="pres">
      <dgm:prSet presAssocID="{4F3EAD4C-24C0-4DDC-81E2-BDD844E6CDB2}" presName="circle" presStyleCnt="0"/>
      <dgm:spPr bwMode="auto"/>
    </dgm:pt>
    <dgm:pt modelId="{2DEA3845-A922-4480-821D-CC51C8D6725E}" type="pres">
      <dgm:prSet presAssocID="{4F3EAD4C-24C0-4DDC-81E2-BDD844E6CDB2}" presName="quadrant1" presStyleLbl="node1" presStyleIdx="0" presStyleCnt="4">
        <dgm:presLayoutVars>
          <dgm:chMax val="1"/>
          <dgm:bulletEnabled val="1"/>
        </dgm:presLayoutVars>
      </dgm:prSet>
      <dgm:spPr bwMode="auto"/>
    </dgm:pt>
    <dgm:pt modelId="{FB255710-C7A1-4696-A4B5-696677CD994E}" type="pres">
      <dgm:prSet presAssocID="{4F3EAD4C-24C0-4DDC-81E2-BDD844E6CDB2}" presName="quadrant2" presStyleLbl="node1" presStyleIdx="1" presStyleCnt="4">
        <dgm:presLayoutVars>
          <dgm:chMax val="1"/>
          <dgm:bulletEnabled val="1"/>
        </dgm:presLayoutVars>
      </dgm:prSet>
      <dgm:spPr bwMode="auto"/>
    </dgm:pt>
    <dgm:pt modelId="{60F20AB0-1DD3-4DFA-B862-ECE2156B15DA}" type="pres">
      <dgm:prSet presAssocID="{4F3EAD4C-24C0-4DDC-81E2-BDD844E6CDB2}" presName="quadrant3" presStyleLbl="node1" presStyleIdx="2" presStyleCnt="4">
        <dgm:presLayoutVars>
          <dgm:chMax val="1"/>
          <dgm:bulletEnabled val="1"/>
        </dgm:presLayoutVars>
      </dgm:prSet>
      <dgm:spPr bwMode="auto"/>
    </dgm:pt>
    <dgm:pt modelId="{D77A2058-94F7-4164-8036-7559826D2249}" type="pres">
      <dgm:prSet presAssocID="{4F3EAD4C-24C0-4DDC-81E2-BDD844E6CDB2}" presName="quadrant4" presStyleLbl="node1" presStyleIdx="3" presStyleCnt="4">
        <dgm:presLayoutVars>
          <dgm:chMax val="1"/>
          <dgm:bulletEnabled val="1"/>
        </dgm:presLayoutVars>
      </dgm:prSet>
      <dgm:spPr bwMode="auto"/>
    </dgm:pt>
    <dgm:pt modelId="{E071A101-5599-49F1-B1ED-E11EE82B3B63}" type="pres">
      <dgm:prSet presAssocID="{4F3EAD4C-24C0-4DDC-81E2-BDD844E6CDB2}" presName="quadrantPlaceholder" presStyleCnt="0"/>
      <dgm:spPr bwMode="auto"/>
    </dgm:pt>
    <dgm:pt modelId="{524AE1B8-7FF3-45FF-9009-F33E5C20B525}" type="pres">
      <dgm:prSet presAssocID="{4F3EAD4C-24C0-4DDC-81E2-BDD844E6CDB2}" presName="center1" presStyleLbl="fgShp" presStyleIdx="0" presStyleCnt="2"/>
      <dgm:spPr bwMode="auto"/>
    </dgm:pt>
    <dgm:pt modelId="{895AF416-5F62-4CE8-A0BF-DAC95A6494AD}" type="pres">
      <dgm:prSet presAssocID="{4F3EAD4C-24C0-4DDC-81E2-BDD844E6CDB2}" presName="center2" presStyleLbl="fgShp" presStyleIdx="1" presStyleCnt="2"/>
      <dgm:spPr bwMode="auto"/>
    </dgm:pt>
  </dgm:ptLst>
  <dgm:cxnLst>
    <dgm:cxn modelId="{45A55401-CD08-4372-9AAB-4901372F86B5}" srcId="{85A8A831-ED27-469A-B840-22E24A03629F}" destId="{EC810B7E-ABDF-4C95-A4AE-99CE40070213}" srcOrd="0" destOrd="0" parTransId="{985F5F27-4566-4F75-9EDD-45E8395BA6AA}" sibTransId="{4313AB96-A246-485E-A197-40DFE5CD3AC3}"/>
    <dgm:cxn modelId="{1690D401-686D-491C-9B7D-5A73F2FE9132}" type="presOf" srcId="{4F3EAD4C-24C0-4DDC-81E2-BDD844E6CDB2}" destId="{942A2DB3-7C63-4C7E-97B4-94D43C061BFE}" srcOrd="0" destOrd="0" presId="urn:microsoft.com/office/officeart/2005/8/layout/cycle4#1"/>
    <dgm:cxn modelId="{7FD15104-69AD-4C5C-A233-92A23A8A3723}" srcId="{4F3EAD4C-24C0-4DDC-81E2-BDD844E6CDB2}" destId="{4E6F4132-80CE-4D9C-9622-EBFFC89965BE}" srcOrd="1" destOrd="0" parTransId="{B0030E6E-3A13-4426-962A-0F43F2883180}" sibTransId="{C35FF1B4-8565-4095-8C03-B7D41780BE28}"/>
    <dgm:cxn modelId="{D0FC7C06-7E19-4E70-891E-1B873DD79A5D}" type="presOf" srcId="{EC810B7E-ABDF-4C95-A4AE-99CE40070213}" destId="{4BD52297-DF61-4777-AD45-8E233759AB93}" srcOrd="1" destOrd="0" presId="urn:microsoft.com/office/officeart/2005/8/layout/cycle4#1"/>
    <dgm:cxn modelId="{04700111-081E-45AF-9CB4-AEA4A71F079C}" srcId="{B4C0707C-6255-423E-A439-CE2E2BC7BBFB}" destId="{8DEE8A27-D48B-4CA9-AA65-302A0EDD6FEE}" srcOrd="1" destOrd="0" parTransId="{9C2DFA16-CC11-4269-A1CC-90A949CACF94}" sibTransId="{11A03731-748C-4B08-88DB-19C80F562574}"/>
    <dgm:cxn modelId="{8D66BC21-C378-4922-B0A1-A1382B6A320F}" srcId="{B4C0707C-6255-423E-A439-CE2E2BC7BBFB}" destId="{31166E68-D6D4-4676-BCE8-E4C52848F892}" srcOrd="0" destOrd="0" parTransId="{0B117D1D-0B9A-4EA0-973E-2024D4CF0219}" sibTransId="{B06FFB04-BE8C-43C2-BF8B-C952BDC5FA4D}"/>
    <dgm:cxn modelId="{4FD3242B-FE47-4BE6-A2BC-66298C7EF430}" type="presOf" srcId="{74F7865B-E40E-48DE-8B17-3DAEE4E33372}" destId="{4A34F21F-8915-4A13-8D8E-365EFA1546D8}" srcOrd="0" destOrd="0" presId="urn:microsoft.com/office/officeart/2005/8/layout/cycle4#1"/>
    <dgm:cxn modelId="{E04DB12F-7E22-4F56-BF57-D5014AFCC4EC}" srcId="{F2A261D4-065E-41ED-9882-4738BE7F41E6}" destId="{3A2FDDE7-1A34-4BD8-A1CD-A5A370E223FF}" srcOrd="0" destOrd="0" parTransId="{10014D1C-BE00-4CFC-8EE3-53E38CDAA840}" sibTransId="{AC862EAA-F262-43C8-8584-CE0D6E6676CB}"/>
    <dgm:cxn modelId="{82D74851-2A9E-4B80-B883-BC313E6386AD}" type="presOf" srcId="{B4C0707C-6255-423E-A439-CE2E2BC7BBFB}" destId="{60F20AB0-1DD3-4DFA-B862-ECE2156B15DA}" srcOrd="0" destOrd="0" presId="urn:microsoft.com/office/officeart/2005/8/layout/cycle4#1"/>
    <dgm:cxn modelId="{A3E90E74-E357-49C5-BBF4-B5EABDFAAA63}" type="presOf" srcId="{EC810B7E-ABDF-4C95-A4AE-99CE40070213}" destId="{C5AA74AF-D267-453F-A05F-D160A6126975}" srcOrd="0" destOrd="0" presId="urn:microsoft.com/office/officeart/2005/8/layout/cycle4#1"/>
    <dgm:cxn modelId="{6A6FBC57-7490-421C-A5BA-EE30690C00FE}" srcId="{4E6F4132-80CE-4D9C-9622-EBFFC89965BE}" destId="{74F7865B-E40E-48DE-8B17-3DAEE4E33372}" srcOrd="0" destOrd="0" parTransId="{479B4D76-97BF-4DCB-976B-34AE476F07E4}" sibTransId="{63DA0337-1EFD-4AC7-BE18-39D1948F9443}"/>
    <dgm:cxn modelId="{FC7C9959-9CC3-4F6F-9DD4-29E881FB9D80}" srcId="{4F3EAD4C-24C0-4DDC-81E2-BDD844E6CDB2}" destId="{85A8A831-ED27-469A-B840-22E24A03629F}" srcOrd="0" destOrd="0" parTransId="{F2504A9C-0AC1-4B08-A695-CEED6CC810E3}" sibTransId="{10CF09DA-9672-4446-BA02-330BBE222E53}"/>
    <dgm:cxn modelId="{D73E15A0-1327-4C1B-AB35-44891597FE53}" type="presOf" srcId="{31166E68-D6D4-4676-BCE8-E4C52848F892}" destId="{3D45870D-ADD2-4D34-8666-1D19C98A1705}" srcOrd="0" destOrd="0" presId="urn:microsoft.com/office/officeart/2005/8/layout/cycle4#1"/>
    <dgm:cxn modelId="{80FFF2A9-9A24-4CE5-B878-4FA6761A674F}" type="presOf" srcId="{85A8A831-ED27-469A-B840-22E24A03629F}" destId="{2DEA3845-A922-4480-821D-CC51C8D6725E}" srcOrd="0" destOrd="0" presId="urn:microsoft.com/office/officeart/2005/8/layout/cycle4#1"/>
    <dgm:cxn modelId="{33532DAA-CDD3-435B-BEE0-C838CF7D9DD4}" type="presOf" srcId="{3A2FDDE7-1A34-4BD8-A1CD-A5A370E223FF}" destId="{2E5F49D0-BB5F-4616-891E-3C10A0FDF042}" srcOrd="0" destOrd="0" presId="urn:microsoft.com/office/officeart/2005/8/layout/cycle4#1"/>
    <dgm:cxn modelId="{59D2B8AA-6CFA-4803-BA17-0F77361F16A9}" srcId="{4F3EAD4C-24C0-4DDC-81E2-BDD844E6CDB2}" destId="{F2A261D4-065E-41ED-9882-4738BE7F41E6}" srcOrd="3" destOrd="0" parTransId="{773F5DB3-900F-43BE-BF1F-502E60FBFE94}" sibTransId="{8AF2D586-C875-44CD-97CC-E486B2FFF63D}"/>
    <dgm:cxn modelId="{9D6E95AE-7BE3-47DD-A3C9-6505AF763332}" type="presOf" srcId="{74F7865B-E40E-48DE-8B17-3DAEE4E33372}" destId="{D81928DB-CE01-470E-AB7A-6C741E4AF99B}" srcOrd="1" destOrd="0" presId="urn:microsoft.com/office/officeart/2005/8/layout/cycle4#1"/>
    <dgm:cxn modelId="{7936DFC8-21B8-4C35-A7DB-DB84F446777B}" srcId="{4F3EAD4C-24C0-4DDC-81E2-BDD844E6CDB2}" destId="{B4C0707C-6255-423E-A439-CE2E2BC7BBFB}" srcOrd="2" destOrd="0" parTransId="{838A9929-8EDD-41C4-A68E-B69F5FB98880}" sibTransId="{1C500B4C-2D3B-48A3-8059-FDA3610AC9E6}"/>
    <dgm:cxn modelId="{805797CF-689F-4F07-8342-AFDFE832BC84}" type="presOf" srcId="{4E6F4132-80CE-4D9C-9622-EBFFC89965BE}" destId="{FB255710-C7A1-4696-A4B5-696677CD994E}" srcOrd="0" destOrd="0" presId="urn:microsoft.com/office/officeart/2005/8/layout/cycle4#1"/>
    <dgm:cxn modelId="{5333DBD8-BB1C-49AF-A214-CC0E33B26820}" type="presOf" srcId="{3A2FDDE7-1A34-4BD8-A1CD-A5A370E223FF}" destId="{8654E677-2F13-4998-B097-0EC330F4E87F}" srcOrd="1" destOrd="0" presId="urn:microsoft.com/office/officeart/2005/8/layout/cycle4#1"/>
    <dgm:cxn modelId="{2F77E4E9-D052-4033-9E30-1E977C0DB34B}" type="presOf" srcId="{31166E68-D6D4-4676-BCE8-E4C52848F892}" destId="{ECD4C8C6-2602-4928-8A96-6DCFDD8C43FE}" srcOrd="1" destOrd="0" presId="urn:microsoft.com/office/officeart/2005/8/layout/cycle4#1"/>
    <dgm:cxn modelId="{FFADFAEA-D86D-49C4-BDE0-EEF56FFBF7CE}" type="presOf" srcId="{8DEE8A27-D48B-4CA9-AA65-302A0EDD6FEE}" destId="{3D45870D-ADD2-4D34-8666-1D19C98A1705}" srcOrd="0" destOrd="1" presId="urn:microsoft.com/office/officeart/2005/8/layout/cycle4#1"/>
    <dgm:cxn modelId="{3585C6ED-88DB-4670-A88A-9A32A2798FA6}" type="presOf" srcId="{F2A261D4-065E-41ED-9882-4738BE7F41E6}" destId="{D77A2058-94F7-4164-8036-7559826D2249}" srcOrd="0" destOrd="0" presId="urn:microsoft.com/office/officeart/2005/8/layout/cycle4#1"/>
    <dgm:cxn modelId="{9CA9E8FF-4175-451D-A5DF-BD9C03E8F5CA}" type="presOf" srcId="{8DEE8A27-D48B-4CA9-AA65-302A0EDD6FEE}" destId="{ECD4C8C6-2602-4928-8A96-6DCFDD8C43FE}" srcOrd="1" destOrd="1" presId="urn:microsoft.com/office/officeart/2005/8/layout/cycle4#1"/>
    <dgm:cxn modelId="{B17CE03C-FE7F-4A16-9C5E-19E18A763525}" type="presParOf" srcId="{942A2DB3-7C63-4C7E-97B4-94D43C061BFE}" destId="{F2EE2B33-D24E-41CA-A759-8BE95FDA71D1}" srcOrd="0" destOrd="0" presId="urn:microsoft.com/office/officeart/2005/8/layout/cycle4#1"/>
    <dgm:cxn modelId="{480EA093-A9EA-4612-962D-2DB87BC497DA}" type="presParOf" srcId="{F2EE2B33-D24E-41CA-A759-8BE95FDA71D1}" destId="{2294CB88-911E-4554-B3B5-C5B2A51F7E47}" srcOrd="0" destOrd="0" presId="urn:microsoft.com/office/officeart/2005/8/layout/cycle4#1"/>
    <dgm:cxn modelId="{333EA0E4-C736-464F-8C86-3F050939A205}" type="presParOf" srcId="{2294CB88-911E-4554-B3B5-C5B2A51F7E47}" destId="{C5AA74AF-D267-453F-A05F-D160A6126975}" srcOrd="0" destOrd="0" presId="urn:microsoft.com/office/officeart/2005/8/layout/cycle4#1"/>
    <dgm:cxn modelId="{DA8F43CC-7285-4C76-B0CC-A80613D408FE}" type="presParOf" srcId="{2294CB88-911E-4554-B3B5-C5B2A51F7E47}" destId="{4BD52297-DF61-4777-AD45-8E233759AB93}" srcOrd="1" destOrd="0" presId="urn:microsoft.com/office/officeart/2005/8/layout/cycle4#1"/>
    <dgm:cxn modelId="{C8F7FD31-BDDC-4589-9C3B-13D5CC1D15F0}" type="presParOf" srcId="{F2EE2B33-D24E-41CA-A759-8BE95FDA71D1}" destId="{0CABCF35-D7D0-4C6D-B84F-ADD000E6EF9B}" srcOrd="1" destOrd="0" presId="urn:microsoft.com/office/officeart/2005/8/layout/cycle4#1"/>
    <dgm:cxn modelId="{EED11077-B40C-4E49-8D3E-2774AE822568}" type="presParOf" srcId="{0CABCF35-D7D0-4C6D-B84F-ADD000E6EF9B}" destId="{4A34F21F-8915-4A13-8D8E-365EFA1546D8}" srcOrd="0" destOrd="0" presId="urn:microsoft.com/office/officeart/2005/8/layout/cycle4#1"/>
    <dgm:cxn modelId="{C126796E-2759-4FAC-BA38-38629653A032}" type="presParOf" srcId="{0CABCF35-D7D0-4C6D-B84F-ADD000E6EF9B}" destId="{D81928DB-CE01-470E-AB7A-6C741E4AF99B}" srcOrd="1" destOrd="0" presId="urn:microsoft.com/office/officeart/2005/8/layout/cycle4#1"/>
    <dgm:cxn modelId="{B7CC6AA6-C4C4-48B2-B8E6-D153EF719169}" type="presParOf" srcId="{F2EE2B33-D24E-41CA-A759-8BE95FDA71D1}" destId="{12D2B891-5BD0-48A5-8915-1636BC37F604}" srcOrd="2" destOrd="0" presId="urn:microsoft.com/office/officeart/2005/8/layout/cycle4#1"/>
    <dgm:cxn modelId="{5DE6CCE3-B0E3-4AD1-80C1-D2CB4050AB4A}" type="presParOf" srcId="{12D2B891-5BD0-48A5-8915-1636BC37F604}" destId="{3D45870D-ADD2-4D34-8666-1D19C98A1705}" srcOrd="0" destOrd="0" presId="urn:microsoft.com/office/officeart/2005/8/layout/cycle4#1"/>
    <dgm:cxn modelId="{9C2FE35E-D897-4235-A7BF-D800066216C7}" type="presParOf" srcId="{12D2B891-5BD0-48A5-8915-1636BC37F604}" destId="{ECD4C8C6-2602-4928-8A96-6DCFDD8C43FE}" srcOrd="1" destOrd="0" presId="urn:microsoft.com/office/officeart/2005/8/layout/cycle4#1"/>
    <dgm:cxn modelId="{5658DB60-6D16-40D8-B673-499D5720D165}" type="presParOf" srcId="{F2EE2B33-D24E-41CA-A759-8BE95FDA71D1}" destId="{5DF023E4-8665-4DBD-BDAE-48D5852373D9}" srcOrd="3" destOrd="0" presId="urn:microsoft.com/office/officeart/2005/8/layout/cycle4#1"/>
    <dgm:cxn modelId="{6CA67284-67EA-49E7-8EDF-384AF8843264}" type="presParOf" srcId="{5DF023E4-8665-4DBD-BDAE-48D5852373D9}" destId="{2E5F49D0-BB5F-4616-891E-3C10A0FDF042}" srcOrd="0" destOrd="0" presId="urn:microsoft.com/office/officeart/2005/8/layout/cycle4#1"/>
    <dgm:cxn modelId="{73B5196A-C1C6-4AC1-B621-EF8850313B03}" type="presParOf" srcId="{5DF023E4-8665-4DBD-BDAE-48D5852373D9}" destId="{8654E677-2F13-4998-B097-0EC330F4E87F}" srcOrd="1" destOrd="0" presId="urn:microsoft.com/office/officeart/2005/8/layout/cycle4#1"/>
    <dgm:cxn modelId="{A96CE438-D103-4CE1-93A5-C04891411E45}" type="presParOf" srcId="{F2EE2B33-D24E-41CA-A759-8BE95FDA71D1}" destId="{FDE3D428-ADFE-437C-995A-DB06671BD734}" srcOrd="4" destOrd="0" presId="urn:microsoft.com/office/officeart/2005/8/layout/cycle4#1"/>
    <dgm:cxn modelId="{7E5E83A6-91AA-4F2F-827F-0D6FB8909CC5}" type="presParOf" srcId="{942A2DB3-7C63-4C7E-97B4-94D43C061BFE}" destId="{134B32D7-573A-405A-BDC0-5DF9BF6090EB}" srcOrd="1" destOrd="0" presId="urn:microsoft.com/office/officeart/2005/8/layout/cycle4#1"/>
    <dgm:cxn modelId="{D1882A4C-C992-4D10-B320-D50E31BFE8C9}" type="presParOf" srcId="{134B32D7-573A-405A-BDC0-5DF9BF6090EB}" destId="{2DEA3845-A922-4480-821D-CC51C8D6725E}" srcOrd="0" destOrd="0" presId="urn:microsoft.com/office/officeart/2005/8/layout/cycle4#1"/>
    <dgm:cxn modelId="{21118148-9986-4849-BB53-4E524106C081}" type="presParOf" srcId="{134B32D7-573A-405A-BDC0-5DF9BF6090EB}" destId="{FB255710-C7A1-4696-A4B5-696677CD994E}" srcOrd="1" destOrd="0" presId="urn:microsoft.com/office/officeart/2005/8/layout/cycle4#1"/>
    <dgm:cxn modelId="{AD836BC4-5493-40E4-8155-4D8799476508}" type="presParOf" srcId="{134B32D7-573A-405A-BDC0-5DF9BF6090EB}" destId="{60F20AB0-1DD3-4DFA-B862-ECE2156B15DA}" srcOrd="2" destOrd="0" presId="urn:microsoft.com/office/officeart/2005/8/layout/cycle4#1"/>
    <dgm:cxn modelId="{7D49150A-4474-4A8B-9A26-8A9EA5A8DDEC}" type="presParOf" srcId="{134B32D7-573A-405A-BDC0-5DF9BF6090EB}" destId="{D77A2058-94F7-4164-8036-7559826D2249}" srcOrd="3" destOrd="0" presId="urn:microsoft.com/office/officeart/2005/8/layout/cycle4#1"/>
    <dgm:cxn modelId="{37D5E190-722F-447A-961E-9D3D8AC25E67}" type="presParOf" srcId="{134B32D7-573A-405A-BDC0-5DF9BF6090EB}" destId="{E071A101-5599-49F1-B1ED-E11EE82B3B63}" srcOrd="4" destOrd="0" presId="urn:microsoft.com/office/officeart/2005/8/layout/cycle4#1"/>
    <dgm:cxn modelId="{3580D3A3-4F43-4204-AD01-8A431D3B403E}" type="presParOf" srcId="{942A2DB3-7C63-4C7E-97B4-94D43C061BFE}" destId="{524AE1B8-7FF3-45FF-9009-F33E5C20B525}" srcOrd="2" destOrd="0" presId="urn:microsoft.com/office/officeart/2005/8/layout/cycle4#1"/>
    <dgm:cxn modelId="{6CEF9425-1848-46E6-A6C3-6D20BD06D821}" type="presParOf" srcId="{942A2DB3-7C63-4C7E-97B4-94D43C061BFE}" destId="{895AF416-5F62-4CE8-A0BF-DAC95A6494A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870D-ADD2-4D34-8666-1D19C98A1705}">
      <dsp:nvSpPr>
        <dsp:cNvPr id="0" name=""/>
        <dsp:cNvSpPr/>
      </dsp:nvSpPr>
      <dsp:spPr bwMode="auto">
        <a:xfrm>
          <a:off x="4169089" y="2376544"/>
          <a:ext cx="2101016" cy="1118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hu-HU" sz="1600" kern="1200"/>
            <a:t>AI research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hu-HU" sz="1600" kern="1200"/>
            <a:t>AI1Science</a:t>
          </a:r>
          <a:endParaRPr kern="1200"/>
        </a:p>
      </dsp:txBody>
      <dsp:txXfrm>
        <a:off x="4823961" y="2680704"/>
        <a:ext cx="1421577" cy="789646"/>
      </dsp:txXfrm>
    </dsp:sp>
    <dsp:sp modelId="{2E5F49D0-BB5F-4616-891E-3C10A0FDF042}">
      <dsp:nvSpPr>
        <dsp:cNvPr id="0" name=""/>
        <dsp:cNvSpPr/>
      </dsp:nvSpPr>
      <dsp:spPr bwMode="auto">
        <a:xfrm>
          <a:off x="1382451" y="2376544"/>
          <a:ext cx="2040486" cy="1118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hu-HU" sz="1600" kern="1200"/>
            <a:t>Research lighthouse</a:t>
          </a:r>
        </a:p>
      </dsp:txBody>
      <dsp:txXfrm>
        <a:off x="1407018" y="2680704"/>
        <a:ext cx="1379206" cy="789646"/>
      </dsp:txXfrm>
    </dsp:sp>
    <dsp:sp modelId="{4A34F21F-8915-4A13-8D8E-365EFA1546D8}">
      <dsp:nvSpPr>
        <dsp:cNvPr id="0" name=""/>
        <dsp:cNvSpPr/>
      </dsp:nvSpPr>
      <dsp:spPr bwMode="auto">
        <a:xfrm>
          <a:off x="4231511" y="0"/>
          <a:ext cx="1976174" cy="1118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lang="hu-HU" sz="1600" kern="1200"/>
            <a:t>European infrastruc</a:t>
          </a:r>
          <a:r>
            <a:rPr lang="en-US" sz="1600" kern="1200"/>
            <a:t>-</a:t>
          </a:r>
          <a:r>
            <a:rPr lang="hu-HU" sz="1600" kern="1200"/>
            <a:t>ture</a:t>
          </a:r>
        </a:p>
      </dsp:txBody>
      <dsp:txXfrm>
        <a:off x="4848930" y="24567"/>
        <a:ext cx="1334188" cy="789646"/>
      </dsp:txXfrm>
    </dsp:sp>
    <dsp:sp modelId="{C5AA74AF-D267-453F-A05F-D160A6126975}">
      <dsp:nvSpPr>
        <dsp:cNvPr id="0" name=""/>
        <dsp:cNvSpPr/>
      </dsp:nvSpPr>
      <dsp:spPr bwMode="auto">
        <a:xfrm>
          <a:off x="1407079" y="0"/>
          <a:ext cx="1991229" cy="1118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/>
            <a:buChar char="•"/>
            <a:defRPr/>
          </a:pPr>
          <a:r>
            <a:rPr lang="hu-HU" sz="1600" b="0" i="0" u="none" strike="noStrike" kern="1200" cap="none" spc="0">
              <a:ln>
                <a:noFill/>
              </a:ln>
              <a:solidFill>
                <a:srgbClr val="000000"/>
              </a:solidFill>
            </a:rPr>
            <a:t>European research alliance</a:t>
          </a:r>
          <a:endParaRPr lang="hu-HU" sz="1600" kern="1200"/>
        </a:p>
      </dsp:txBody>
      <dsp:txXfrm>
        <a:off x="1431646" y="24567"/>
        <a:ext cx="1344726" cy="789646"/>
      </dsp:txXfrm>
    </dsp:sp>
    <dsp:sp modelId="{2DEA3845-A922-4480-821D-CC51C8D6725E}">
      <dsp:nvSpPr>
        <dsp:cNvPr id="0" name=""/>
        <dsp:cNvSpPr/>
      </dsp:nvSpPr>
      <dsp:spPr bwMode="auto">
        <a:xfrm>
          <a:off x="2278030" y="199210"/>
          <a:ext cx="1513299" cy="15132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hu-HU" sz="1800" b="0" i="0" u="none" strike="noStrike" kern="1200" cap="none" spc="0">
              <a:ln>
                <a:noFill/>
              </a:ln>
              <a:solidFill>
                <a:schemeClr val="bg1"/>
              </a:solidFill>
            </a:rPr>
            <a:t>ELLIS unit</a:t>
          </a:r>
          <a:endParaRPr lang="hu-HU" sz="1800" kern="1200">
            <a:solidFill>
              <a:schemeClr val="bg1"/>
            </a:solidFill>
          </a:endParaRPr>
        </a:p>
      </dsp:txBody>
      <dsp:txXfrm>
        <a:off x="2721265" y="642445"/>
        <a:ext cx="1070064" cy="1070064"/>
      </dsp:txXfrm>
    </dsp:sp>
    <dsp:sp modelId="{FB255710-C7A1-4696-A4B5-696677CD994E}">
      <dsp:nvSpPr>
        <dsp:cNvPr id="0" name=""/>
        <dsp:cNvSpPr/>
      </dsp:nvSpPr>
      <dsp:spPr bwMode="auto">
        <a:xfrm rot="5400000">
          <a:off x="3861228" y="199210"/>
          <a:ext cx="1513299" cy="15132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hu-HU" sz="1800" b="0" i="0" u="none" strike="noStrike" kern="1200" cap="none" spc="0">
              <a:ln>
                <a:noFill/>
              </a:ln>
              <a:solidFill>
                <a:schemeClr val="bg1"/>
              </a:solidFill>
            </a:rPr>
            <a:t>AI Factory</a:t>
          </a:r>
          <a:endParaRPr lang="hu-HU" sz="1800" kern="1200">
            <a:solidFill>
              <a:schemeClr val="bg1"/>
            </a:solidFill>
          </a:endParaRPr>
        </a:p>
      </dsp:txBody>
      <dsp:txXfrm rot="-5400000">
        <a:off x="3861228" y="642445"/>
        <a:ext cx="1070064" cy="1070064"/>
      </dsp:txXfrm>
    </dsp:sp>
    <dsp:sp modelId="{60F20AB0-1DD3-4DFA-B862-ECE2156B15DA}">
      <dsp:nvSpPr>
        <dsp:cNvPr id="0" name=""/>
        <dsp:cNvSpPr/>
      </dsp:nvSpPr>
      <dsp:spPr bwMode="auto">
        <a:xfrm rot="10800000">
          <a:off x="3861228" y="1782408"/>
          <a:ext cx="1513299" cy="15132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hu-HU" sz="1800" kern="1200"/>
            <a:t>HUN-REN</a:t>
          </a:r>
          <a:endParaRPr sz="1800" kern="1200"/>
        </a:p>
      </dsp:txBody>
      <dsp:txXfrm rot="10800000">
        <a:off x="3861228" y="1782408"/>
        <a:ext cx="1070064" cy="1070064"/>
      </dsp:txXfrm>
    </dsp:sp>
    <dsp:sp modelId="{D77A2058-94F7-4164-8036-7559826D2249}">
      <dsp:nvSpPr>
        <dsp:cNvPr id="0" name=""/>
        <dsp:cNvSpPr/>
      </dsp:nvSpPr>
      <dsp:spPr bwMode="auto">
        <a:xfrm rot="16200000">
          <a:off x="2278030" y="1782408"/>
          <a:ext cx="1513299" cy="15132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hu-HU" sz="1800" kern="1200"/>
            <a:t>MILAB</a:t>
          </a:r>
          <a:endParaRPr sz="1800" kern="1200"/>
        </a:p>
      </dsp:txBody>
      <dsp:txXfrm rot="5400000">
        <a:off x="2721265" y="1782408"/>
        <a:ext cx="1070064" cy="1070064"/>
      </dsp:txXfrm>
    </dsp:sp>
    <dsp:sp modelId="{524AE1B8-7FF3-45FF-9009-F33E5C20B525}">
      <dsp:nvSpPr>
        <dsp:cNvPr id="0" name=""/>
        <dsp:cNvSpPr/>
      </dsp:nvSpPr>
      <dsp:spPr bwMode="auto">
        <a:xfrm>
          <a:off x="3565033" y="1432916"/>
          <a:ext cx="522490" cy="4543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95AF416-5F62-4CE8-A0BF-DAC95A6494AD}">
      <dsp:nvSpPr>
        <dsp:cNvPr id="0" name=""/>
        <dsp:cNvSpPr/>
      </dsp:nvSpPr>
      <dsp:spPr bwMode="auto">
        <a:xfrm rot="10800000">
          <a:off x="3565033" y="1607662"/>
          <a:ext cx="522490" cy="4543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varLst>
      <dgm:chMax val="1"/>
      <dgm:dir/>
      <dgm:animLvl val="lvl"/>
      <dgm:resizeHandles val="exact"/>
    </dgm:varLst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ruleLst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ruleLst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  <dgm:varLst>
                    <dgm:bulletEnabled val="1"/>
                  </dgm:var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ruleLst/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  <dgm:varLst>
                    <dgm:bulletEnabled val="1"/>
                  </dgm:var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ruleLst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  <dgm:varLst>
                    <dgm:bulletEnabled val="1"/>
                  </dgm:var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ruleLst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  <dgm:varLst>
                    <dgm:bulletEnabled val="1"/>
                  </dgm:var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ruleLst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layoutNode name="quadrant1" styleLbl="node1">
            <dgm:alg type="tx"/>
            <dgm:presOf axis="ch" ptType="node" cnt="1"/>
            <dgm:constrLst/>
            <dgm:ruleLst>
              <dgm:rule type="primFontSz" val="5" fact="NaN" max="NaN"/>
            </dgm:ruleLst>
            <dgm:varLst>
              <dgm:chMax val="1"/>
              <dgm:bulletEnabled val="1"/>
            </dgm:varLst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</dgm:layoutNode>
          <dgm:layoutNode name="quadrant2" styleLbl="node1">
            <dgm:alg type="tx"/>
            <dgm:presOf axis="ch" ptType="node" st="2" cnt="1"/>
            <dgm:constrLst/>
            <dgm:ruleLst>
              <dgm:rule type="primFontSz" val="5" fact="NaN" max="NaN"/>
            </dgm:ruleLst>
            <dgm:varLst>
              <dgm:chMax val="1"/>
              <dgm:bulletEnabled val="1"/>
            </dgm:varLst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</dgm:layoutNode>
          <dgm:layoutNode name="quadrant3" styleLbl="node1">
            <dgm:alg type="tx"/>
            <dgm:presOf axis="ch" ptType="node" st="3" cnt="1"/>
            <dgm:constrLst/>
            <dgm:ruleLst>
              <dgm:rule type="primFontSz" val="5" fact="NaN" max="NaN"/>
            </dgm:ruleLst>
            <dgm:varLst>
              <dgm:chMax val="1"/>
              <dgm:bulletEnabled val="1"/>
            </dgm:varLst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</dgm:layoutNode>
          <dgm:layoutNode name="quadrant4" styleLbl="node1">
            <dgm:alg type="tx"/>
            <dgm:presOf axis="ch" ptType="node" st="4" cnt="1"/>
            <dgm:constrLst/>
            <dgm:ruleLst>
              <dgm:rule type="primFontSz" val="5" fact="NaN" max="NaN"/>
            </dgm:ruleLst>
            <dgm:varLst>
              <dgm:chMax val="1"/>
              <dgm:bulletEnabled val="1"/>
            </dgm:varLst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presOf/>
          <dgm:constrLst/>
          <dgm:ruleLst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</dgm:layoutNode>
        <dgm:layoutNode name="center2" styleLbl="fgShp">
          <dgm:alg type="sp"/>
          <dgm:presOf/>
          <dgm:constrLst/>
          <dgm:ruleLst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867399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pPr>
              <a:defRPr/>
            </a:pPr>
            <a:fld id="{8547E1EE-0039-4797-B978-F453418260D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spcBef>
        <a:spcPts val="600"/>
      </a:spcBef>
      <a:defRPr sz="11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>
      <a:spcBef>
        <a:spcPts val="600"/>
      </a:spcBef>
      <a:buFont typeface="HP Simplified"/>
      <a:buChar char="•"/>
      <a:defRPr sz="105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>
      <a:spcBef>
        <a:spcPts val="600"/>
      </a:spcBef>
      <a:buFont typeface="HP Simplified"/>
      <a:buChar char="–"/>
      <a:defRPr sz="10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>
      <a:spcBef>
        <a:spcPts val="600"/>
      </a:spcBef>
      <a:buFont typeface="HP Simplified"/>
      <a:buChar char="•"/>
      <a:defRPr sz="9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>
      <a:spcBef>
        <a:spcPts val="600"/>
      </a:spcBef>
      <a:buFont typeface="HP Simplified"/>
      <a:buChar char="–"/>
      <a:defRPr sz="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C633D9-9A39-F1FE-57D7-6C3B25C1F38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7760AB-D06A-82B7-25C6-F903EBEAB7C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i="0" dirty="0">
              <a:solidFill>
                <a:srgbClr val="323253"/>
              </a:solidFill>
              <a:effectLst/>
              <a:latin typeface="source-sans-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i="0" dirty="0">
              <a:solidFill>
                <a:srgbClr val="323253"/>
              </a:solidFill>
              <a:effectLst/>
              <a:latin typeface="source-sans-pro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242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1bda3a62d_0_4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311bda3a62d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g311bda3a62d_0_358:notes"/>
          <p:cNvSpPr txBox="1"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61" name="Google Shape;161;g311bda3a62d_0_35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/>
            </a:lvl1pPr>
          </a:lstStyle>
          <a:p>
            <a:pPr>
              <a:defRPr/>
            </a:pPr>
            <a:r>
              <a:rPr lang="hu-HU"/>
              <a:t>Főcím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Alcím, szövegdoboz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360612" y="6478524"/>
            <a:ext cx="7695169" cy="219456"/>
          </a:xfrm>
        </p:spPr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pic>
        <p:nvPicPr>
          <p:cNvPr id="7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5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54791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9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Two Content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10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, Subtitle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11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pic>
        <p:nvPicPr>
          <p:cNvPr id="12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 bwMode="auto"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pic>
        <p:nvPicPr>
          <p:cNvPr id="15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, Subtitle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 bwMode="auto"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pic>
        <p:nvPicPr>
          <p:cNvPr id="16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Alcím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8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8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/>
            </a:lvl1pPr>
          </a:lstStyle>
          <a:p>
            <a:pPr>
              <a:defRPr/>
            </a:pPr>
            <a:r>
              <a:rPr lang="hu-HU"/>
              <a:t>Cím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Szövegdoboz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pic>
        <p:nvPicPr>
          <p:cNvPr id="9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Two Pictures with Capti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5314328" cy="3505199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auto">
          <a:xfrm>
            <a:off x="6265056" y="1295400"/>
            <a:ext cx="5314328" cy="3505199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pic>
        <p:nvPicPr>
          <p:cNvPr id="10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Pictures with Capti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auto"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 bwMode="auto"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 bwMode="auto"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 bwMode="auto"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pic>
        <p:nvPicPr>
          <p:cNvPr id="14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7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10567712" y="304801"/>
            <a:ext cx="1011672" cy="5791200"/>
          </a:xfrm>
        </p:spPr>
        <p:txBody>
          <a:bodyPr vert="eaVert"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441" y="304801"/>
            <a:ext cx="9649486" cy="5791200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Adatvezérelt megközelítés a gyártásban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7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2745" y="1576674"/>
            <a:ext cx="10934950" cy="2761321"/>
          </a:xfrm>
        </p:spPr>
        <p:txBody>
          <a:bodyPr anchor="b" anchorCtr="0"/>
          <a:lstStyle>
            <a:lvl1pPr algn="l">
              <a:defRPr sz="5850" b="0" i="0" spc="0">
                <a:solidFill>
                  <a:schemeClr val="bg1"/>
                </a:solidFill>
                <a:latin typeface="Constantia"/>
                <a:cs typeface="Calibri"/>
              </a:defRPr>
            </a:lvl1pPr>
          </a:lstStyle>
          <a:p>
            <a:pPr>
              <a:defRPr/>
            </a:pPr>
            <a:r>
              <a:rPr lang="en-US"/>
              <a:t>EZ A CÍMSOR A PREZENTÁCIÓ CÍMSORÁNAK HELYE</a:t>
            </a:r>
            <a:endParaRPr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941148" y="4616244"/>
            <a:ext cx="6623441" cy="1058005"/>
          </a:xfrm>
        </p:spPr>
        <p:txBody>
          <a:bodyPr/>
          <a:lstStyle>
            <a:lvl1pPr marL="0" indent="0" algn="l">
              <a:buNone/>
              <a:defRPr sz="2650" b="0" i="0" cap="all" spc="133">
                <a:solidFill>
                  <a:schemeClr val="bg1"/>
                </a:solidFill>
                <a:latin typeface="Calibri"/>
                <a:cs typeface="Calibri"/>
              </a:defRPr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Előadó neve</a:t>
            </a:r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-157074"/>
            <a:ext cx="4046450" cy="1922297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225744" y="5968845"/>
            <a:ext cx="2963081" cy="889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 anchor="ctr"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Ez a címsor a dia címének a helye, kérjük, ide írja a címet, amely kétsoros is lehet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452037" y="1989233"/>
            <a:ext cx="11209877" cy="3984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Az emlékezetes prezentáció fő jellemzője a viszonylag kevés, de informatív és viszonylag rövid, jól strukturált szöveg. A legkisebb, az MTA Székház Dísztermének utolsó sorából is még jól olvasható betűméret: 18 pont. A diára az ikonok segítségével beszúrhatók nem szöveges tartalmak is: táblázatok, grafikonok, illusztrációk, videók.</a:t>
            </a:r>
            <a:endParaRPr/>
          </a:p>
          <a:p>
            <a:pPr lvl="1">
              <a:defRPr/>
            </a:pPr>
            <a:r>
              <a:rPr lang="en-US"/>
              <a:t>Felsorolás, második szint</a:t>
            </a:r>
          </a:p>
          <a:p>
            <a:pPr lvl="2">
              <a:defRPr/>
            </a:pPr>
            <a:r>
              <a:rPr lang="en-US"/>
              <a:t>Felsorolás, harmadik szint</a:t>
            </a:r>
          </a:p>
          <a:p>
            <a:pPr lvl="3">
              <a:defRPr/>
            </a:pPr>
            <a:r>
              <a:rPr lang="en-US"/>
              <a:t>Felsorolás, negyedik szint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2" y="6492875"/>
            <a:ext cx="5269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pPr>
              <a:defRPr/>
            </a:pPr>
            <a:fld id="{FD7096EC-A894-4F47-929A-65581C0900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zakaszfejléc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12047" y="1709739"/>
            <a:ext cx="10749865" cy="1233583"/>
          </a:xfrm>
        </p:spPr>
        <p:txBody>
          <a:bodyPr anchor="b"/>
          <a:lstStyle>
            <a:lvl1pPr algn="ctr">
              <a:defRPr sz="4250">
                <a:solidFill>
                  <a:srgbClr val="004C67"/>
                </a:solidFill>
              </a:defRPr>
            </a:lvl1pPr>
          </a:lstStyle>
          <a:p>
            <a:pPr>
              <a:defRPr/>
            </a:pPr>
            <a:r>
              <a:rPr lang="en-US"/>
              <a:t>A prezentáció fejezetekkel is tagolható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912047" y="3429001"/>
            <a:ext cx="10749865" cy="2544233"/>
          </a:xfrm>
        </p:spPr>
        <p:txBody>
          <a:bodyPr/>
          <a:lstStyle>
            <a:lvl1pPr marL="0" indent="0" algn="ctr">
              <a:buNone/>
              <a:defRPr sz="2400" cap="all" spc="133">
                <a:solidFill>
                  <a:schemeClr val="tx1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Kérjük, a fenti sorba a fejezet címét írja, az alsó sorba pedig magyarázó jellegű alcím kerülhet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Ezen a dián két típusú tartalmat jeleníthetünk meg egymás mellett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12271" y="1825625"/>
            <a:ext cx="5426870" cy="4147608"/>
          </a:xfrm>
        </p:spPr>
        <p:txBody>
          <a:bodyPr/>
          <a:lstStyle>
            <a:lvl1pPr>
              <a:defRPr sz="2650"/>
            </a:lvl1pPr>
            <a:lvl2pPr>
              <a:defRPr sz="2650"/>
            </a:lvl2pPr>
            <a:lvl3pPr>
              <a:defRPr sz="2650"/>
            </a:lvl3pPr>
            <a:lvl4pPr>
              <a:defRPr sz="2650"/>
            </a:lvl4pPr>
            <a:lvl5pPr>
              <a:defRPr sz="2650"/>
            </a:lvl5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35040" y="1825625"/>
            <a:ext cx="5426872" cy="4147200"/>
          </a:xfrm>
        </p:spPr>
        <p:txBody>
          <a:bodyPr/>
          <a:lstStyle>
            <a:lvl1pPr>
              <a:defRPr sz="2650"/>
            </a:lvl1pPr>
            <a:lvl2pPr>
              <a:defRPr sz="2650"/>
            </a:lvl2pPr>
            <a:lvl3pPr>
              <a:defRPr sz="2650"/>
            </a:lvl3pPr>
            <a:lvl4pPr>
              <a:defRPr sz="2650"/>
            </a:lvl4pPr>
            <a:lvl5pPr>
              <a:defRPr sz="2650"/>
            </a:lvl5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" y="6492875"/>
            <a:ext cx="5269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pPr>
              <a:defRPr/>
            </a:pPr>
            <a:fld id="{FD7096EC-A894-4F47-929A-65581C0900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Csak címsorral ellátott dia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" y="6492875"/>
            <a:ext cx="5269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pPr>
              <a:defRPr/>
            </a:pPr>
            <a:fld id="{FD7096EC-A894-4F47-929A-65581C0900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Graphical Section Header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/>
            </a:lvl1pPr>
          </a:lstStyle>
          <a:p>
            <a:pPr>
              <a:defRPr/>
            </a:pPr>
            <a:r>
              <a:rPr lang="hu-HU"/>
              <a:t>Cím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608013" y="1524000"/>
            <a:ext cx="9144000" cy="4648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5038473" y="404284"/>
            <a:ext cx="6327794" cy="551310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1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Kattintson az ikonra a kép hozzáadásáért, vagy húzza be erre a felületre!</a:t>
            </a:r>
            <a:endParaRPr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4511558" cy="6858000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79875" y="404284"/>
            <a:ext cx="3839000" cy="5568949"/>
          </a:xfrm>
        </p:spPr>
        <p:txBody>
          <a:bodyPr anchor="ctr" anchorCtr="1"/>
          <a:lstStyle>
            <a:lvl1pPr>
              <a:defRPr sz="2650" b="0" i="1">
                <a:solidFill>
                  <a:schemeClr val="bg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Kiemelt illusztrációk megjelenítése – itt akár a képhez kapcsolódó idézet is szerepelhet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Egyéni elrendezés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-6588"/>
            <a:ext cx="12188825" cy="6871176"/>
          </a:xfrm>
          <a:prstGeom prst="rect">
            <a:avLst/>
          </a:prstGeom>
          <a:gradFill>
            <a:gsLst>
              <a:gs pos="20000">
                <a:srgbClr val="D0D2D3"/>
              </a:gs>
              <a:gs pos="100000">
                <a:srgbClr val="ECB58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3791154" y="3325404"/>
            <a:ext cx="97911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850" b="0" i="0" cap="none" spc="133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mta.hu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148279" y="1726973"/>
            <a:ext cx="6264867" cy="156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0" i="0" u="none" strike="noStrike" cap="all" spc="133">
                <a:ln>
                  <a:noFill/>
                </a:ln>
                <a:solidFill>
                  <a:schemeClr val="tx1"/>
                </a:solidFill>
                <a:latin typeface="Calluna"/>
                <a:ea typeface="Arial"/>
                <a:cs typeface="Arial"/>
              </a:rPr>
              <a:t>Köszönöm </a:t>
            </a:r>
            <a:endParaRPr/>
          </a:p>
          <a:p>
            <a:pPr algn="ctr">
              <a:defRPr/>
            </a:pPr>
            <a:r>
              <a:rPr lang="en-US" sz="4800" b="0" i="0" u="none" strike="noStrike" cap="all" spc="133">
                <a:ln>
                  <a:noFill/>
                </a:ln>
                <a:solidFill>
                  <a:schemeClr val="tx1"/>
                </a:solidFill>
                <a:latin typeface="Calluna"/>
                <a:ea typeface="Arial"/>
                <a:cs typeface="Arial"/>
              </a:rPr>
              <a:t>a figyelmet!</a:t>
            </a:r>
            <a:endParaRPr lang="en-US" sz="4800" b="0" i="0" cap="all" spc="133">
              <a:solidFill>
                <a:schemeClr val="tx1"/>
              </a:solidFill>
              <a:latin typeface="Callun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56712" y="1018395"/>
            <a:ext cx="2821708" cy="5068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83599" y="2560370"/>
            <a:ext cx="1841163" cy="2460212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2355819" y="4355318"/>
            <a:ext cx="3851937" cy="9448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0211604" y="6343073"/>
            <a:ext cx="11392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BF5281-F39D-4233-834D-89D42A7425F8}" type="slidenum">
              <a:rPr lang="hu-HU"/>
              <a:t>‹#›</a:t>
            </a:fld>
            <a:endParaRPr lang="hu-HU"/>
          </a:p>
        </p:txBody>
      </p:sp>
      <p:sp>
        <p:nvSpPr>
          <p:cNvPr id="8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5603162" y="6343073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ímsor" userDrawn="1">
  <p:cSld name="Címso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/>
          <p:nvPr/>
        </p:nvSpPr>
        <p:spPr bwMode="auto">
          <a:xfrm>
            <a:off x="0" y="975360"/>
            <a:ext cx="12188825" cy="24000"/>
          </a:xfrm>
          <a:prstGeom prst="rect">
            <a:avLst/>
          </a:prstGeom>
          <a:solidFill>
            <a:srgbClr val="A8A8A8"/>
          </a:solidFill>
          <a:ln>
            <a:noFill/>
          </a:ln>
        </p:spPr>
        <p:txBody>
          <a:bodyPr spcFirstLastPara="1" wrap="square" lIns="60917" tIns="60917" rIns="60917" bIns="60917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3;p52"/>
          <p:cNvSpPr/>
          <p:nvPr/>
        </p:nvSpPr>
        <p:spPr bwMode="auto">
          <a:xfrm>
            <a:off x="0" y="0"/>
            <a:ext cx="12188825" cy="975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4;p52"/>
          <p:cNvSpPr txBox="1">
            <a:spLocks noGrp="1"/>
          </p:cNvSpPr>
          <p:nvPr>
            <p:ph type="title"/>
          </p:nvPr>
        </p:nvSpPr>
        <p:spPr bwMode="auto">
          <a:xfrm>
            <a:off x="335192" y="0"/>
            <a:ext cx="9317680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65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ftr" idx="11"/>
          </p:nvPr>
        </p:nvSpPr>
        <p:spPr bwMode="auto">
          <a:xfrm>
            <a:off x="490939" y="6376417"/>
            <a:ext cx="1084805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>
                <a:solidFill>
                  <a:srgbClr val="AFB4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 bwMode="auto">
          <a:xfrm>
            <a:off x="11340832" y="6376416"/>
            <a:ext cx="36566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zekció cím" userDrawn="1">
  <p:cSld name="Szekció cím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 txBox="1">
            <a:spLocks noGrp="1"/>
          </p:cNvSpPr>
          <p:nvPr>
            <p:ph type="body" idx="1"/>
          </p:nvPr>
        </p:nvSpPr>
        <p:spPr bwMode="auto">
          <a:xfrm>
            <a:off x="487553" y="4145280"/>
            <a:ext cx="1121371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609448" lvl="0" indent="-49094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title"/>
          </p:nvPr>
        </p:nvSpPr>
        <p:spPr bwMode="auto">
          <a:xfrm>
            <a:off x="487553" y="2926080"/>
            <a:ext cx="1121371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800"/>
              <a:buFont typeface="Arial"/>
              <a:buNone/>
              <a:defRPr sz="375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34" name="Google Shape;34;p53" descr="A képen Betűtípus, szöveg, Grafika, Grafikus tervezés látható&#10;&#10;Automatikusan generált leírás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913366" y="475674"/>
            <a:ext cx="2798062" cy="7199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3"/>
          <p:cNvSpPr txBox="1"/>
          <p:nvPr/>
        </p:nvSpPr>
        <p:spPr bwMode="auto">
          <a:xfrm>
            <a:off x="9551299" y="6104747"/>
            <a:ext cx="216013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en-GB" sz="2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https://hun-ren.hu</a:t>
            </a: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zöveg" userDrawn="1">
  <p:cSld name="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54"/>
          <p:cNvSpPr/>
          <p:nvPr/>
        </p:nvSpPr>
        <p:spPr bwMode="auto">
          <a:xfrm>
            <a:off x="0" y="0"/>
            <a:ext cx="12188825" cy="975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1"/>
          </p:nvPr>
        </p:nvSpPr>
        <p:spPr bwMode="auto">
          <a:xfrm>
            <a:off x="487553" y="1341119"/>
            <a:ext cx="11213719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448" lvl="0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3656686" lvl="5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4266133" lvl="6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ftr" idx="11"/>
          </p:nvPr>
        </p:nvSpPr>
        <p:spPr bwMode="auto">
          <a:xfrm>
            <a:off x="490939" y="6376417"/>
            <a:ext cx="1084805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>
                <a:solidFill>
                  <a:srgbClr val="AFB4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sldNum" idx="12"/>
          </p:nvPr>
        </p:nvSpPr>
        <p:spPr bwMode="auto">
          <a:xfrm>
            <a:off x="11340832" y="6376416"/>
            <a:ext cx="36566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41" name="Google Shape;41;p54"/>
          <p:cNvSpPr txBox="1">
            <a:spLocks noGrp="1"/>
          </p:cNvSpPr>
          <p:nvPr>
            <p:ph type="title"/>
          </p:nvPr>
        </p:nvSpPr>
        <p:spPr bwMode="auto">
          <a:xfrm>
            <a:off x="335192" y="0"/>
            <a:ext cx="9317680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65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42" name="Google Shape;42;p54" descr="A képen Betűtípus, szöveg, Grafika, Grafikus tervezés látható&#10;&#10;Automatikusan generált leírás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988065" y="290856"/>
            <a:ext cx="1865567" cy="48004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4"/>
          <p:cNvSpPr/>
          <p:nvPr/>
        </p:nvSpPr>
        <p:spPr bwMode="auto">
          <a:xfrm>
            <a:off x="0" y="975360"/>
            <a:ext cx="12188825" cy="24000"/>
          </a:xfrm>
          <a:prstGeom prst="rect">
            <a:avLst/>
          </a:prstGeom>
          <a:solidFill>
            <a:srgbClr val="A8A8A8"/>
          </a:solidFill>
          <a:ln>
            <a:noFill/>
          </a:ln>
        </p:spPr>
        <p:txBody>
          <a:bodyPr spcFirstLastPara="1" wrap="square" lIns="60917" tIns="60917" rIns="60917" bIns="60917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zöveg - kéthasábos" userDrawn="1">
  <p:cSld name="Szöveg - kéthasáb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/>
          <p:nvPr/>
        </p:nvSpPr>
        <p:spPr bwMode="auto">
          <a:xfrm>
            <a:off x="0" y="0"/>
            <a:ext cx="12188825" cy="975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1"/>
          </p:nvPr>
        </p:nvSpPr>
        <p:spPr bwMode="auto">
          <a:xfrm>
            <a:off x="487553" y="1341120"/>
            <a:ext cx="5606860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448" lvl="0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3656686" lvl="5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4266133" lvl="6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body" idx="2"/>
          </p:nvPr>
        </p:nvSpPr>
        <p:spPr bwMode="auto">
          <a:xfrm>
            <a:off x="6094412" y="1341120"/>
            <a:ext cx="5606860" cy="499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448" lvl="0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3656686" lvl="5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4266133" lvl="6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ftr" idx="11"/>
          </p:nvPr>
        </p:nvSpPr>
        <p:spPr bwMode="auto">
          <a:xfrm>
            <a:off x="490939" y="6376417"/>
            <a:ext cx="1084805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>
                <a:solidFill>
                  <a:srgbClr val="AFB4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sldNum" idx="12"/>
          </p:nvPr>
        </p:nvSpPr>
        <p:spPr bwMode="auto">
          <a:xfrm>
            <a:off x="11340832" y="6376416"/>
            <a:ext cx="36566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 bwMode="auto">
          <a:xfrm>
            <a:off x="335192" y="0"/>
            <a:ext cx="9317680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65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51" name="Google Shape;51;p55" descr="A képen Betűtípus, szöveg, Grafika, Grafikus tervezés látható&#10;&#10;Automatikusan generált leírás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988065" y="290856"/>
            <a:ext cx="1865567" cy="48004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5"/>
          <p:cNvSpPr/>
          <p:nvPr/>
        </p:nvSpPr>
        <p:spPr bwMode="auto">
          <a:xfrm>
            <a:off x="0" y="975360"/>
            <a:ext cx="12188825" cy="24000"/>
          </a:xfrm>
          <a:prstGeom prst="rect">
            <a:avLst/>
          </a:prstGeom>
          <a:solidFill>
            <a:srgbClr val="A8A8A8"/>
          </a:solidFill>
          <a:ln>
            <a:noFill/>
          </a:ln>
        </p:spPr>
        <p:txBody>
          <a:bodyPr spcFirstLastPara="1" wrap="square" lIns="60917" tIns="60917" rIns="60917" bIns="60917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zöveg - alcímmel" userDrawn="1">
  <p:cSld name="Szöveg - alcímm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56"/>
          <p:cNvSpPr/>
          <p:nvPr/>
        </p:nvSpPr>
        <p:spPr bwMode="auto">
          <a:xfrm>
            <a:off x="0" y="0"/>
            <a:ext cx="12188825" cy="975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" name="Google Shape;55;p56"/>
          <p:cNvSpPr txBox="1">
            <a:spLocks noGrp="1"/>
          </p:cNvSpPr>
          <p:nvPr>
            <p:ph type="body" idx="1"/>
          </p:nvPr>
        </p:nvSpPr>
        <p:spPr bwMode="auto">
          <a:xfrm>
            <a:off x="487553" y="1706880"/>
            <a:ext cx="11213719" cy="463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448" lvl="0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3656686" lvl="5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4266133" lvl="6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ftr" idx="11"/>
          </p:nvPr>
        </p:nvSpPr>
        <p:spPr bwMode="auto">
          <a:xfrm>
            <a:off x="490939" y="6376417"/>
            <a:ext cx="1084805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>
                <a:solidFill>
                  <a:srgbClr val="AFB4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sldNum" idx="12"/>
          </p:nvPr>
        </p:nvSpPr>
        <p:spPr bwMode="auto">
          <a:xfrm>
            <a:off x="11340832" y="6376416"/>
            <a:ext cx="36566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58" name="Google Shape;58;p56"/>
          <p:cNvSpPr txBox="1">
            <a:spLocks noGrp="1"/>
          </p:cNvSpPr>
          <p:nvPr>
            <p:ph type="body" idx="2"/>
          </p:nvPr>
        </p:nvSpPr>
        <p:spPr bwMode="auto">
          <a:xfrm>
            <a:off x="487553" y="1219200"/>
            <a:ext cx="1121371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609448" marR="0" lvl="0" indent="-3047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50" b="1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 bwMode="auto">
          <a:xfrm>
            <a:off x="335192" y="0"/>
            <a:ext cx="9317680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65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0" name="Google Shape;60;p56" descr="A képen Betűtípus, szöveg, Grafika, Grafikus tervezés látható&#10;&#10;Automatikusan generált leírás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988065" y="290856"/>
            <a:ext cx="1865567" cy="48004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6"/>
          <p:cNvSpPr/>
          <p:nvPr/>
        </p:nvSpPr>
        <p:spPr bwMode="auto">
          <a:xfrm>
            <a:off x="0" y="975360"/>
            <a:ext cx="12188825" cy="24000"/>
          </a:xfrm>
          <a:prstGeom prst="rect">
            <a:avLst/>
          </a:prstGeom>
          <a:solidFill>
            <a:srgbClr val="A8A8A8"/>
          </a:solidFill>
          <a:ln>
            <a:noFill/>
          </a:ln>
        </p:spPr>
        <p:txBody>
          <a:bodyPr spcFirstLastPara="1" wrap="square" lIns="60917" tIns="60917" rIns="60917" bIns="60917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zöveg - összegzéssel" userDrawn="1">
  <p:cSld name="Szöveg - összegzéss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 txBox="1">
            <a:spLocks noGrp="1"/>
          </p:cNvSpPr>
          <p:nvPr>
            <p:ph type="body" idx="1"/>
          </p:nvPr>
        </p:nvSpPr>
        <p:spPr bwMode="auto">
          <a:xfrm>
            <a:off x="487553" y="5888736"/>
            <a:ext cx="11213719" cy="487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marL="609448" marR="0" lvl="0" indent="-30472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50" b="1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85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57"/>
          <p:cNvSpPr/>
          <p:nvPr/>
        </p:nvSpPr>
        <p:spPr bwMode="auto">
          <a:xfrm>
            <a:off x="0" y="0"/>
            <a:ext cx="12188825" cy="975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5" name="Google Shape;65;p57"/>
          <p:cNvSpPr txBox="1">
            <a:spLocks noGrp="1"/>
          </p:cNvSpPr>
          <p:nvPr>
            <p:ph type="body" idx="2"/>
          </p:nvPr>
        </p:nvSpPr>
        <p:spPr bwMode="auto">
          <a:xfrm>
            <a:off x="487553" y="1341119"/>
            <a:ext cx="11213719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448" lvl="0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1218895" lvl="1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828343" lvl="2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2437790" lvl="3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3047238" lvl="4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Font typeface="Arial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3656686" lvl="5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4266133" lvl="6" indent="-42322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180"/>
              </a:buClr>
              <a:buSzPts val="1400"/>
              <a:buChar char="•"/>
              <a:defRPr sz="185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ftr" idx="11"/>
          </p:nvPr>
        </p:nvSpPr>
        <p:spPr bwMode="auto">
          <a:xfrm>
            <a:off x="490939" y="6376417"/>
            <a:ext cx="10848054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>
                <a:solidFill>
                  <a:srgbClr val="AFB4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sldNum" idx="12"/>
          </p:nvPr>
        </p:nvSpPr>
        <p:spPr bwMode="auto">
          <a:xfrm>
            <a:off x="11340832" y="6376416"/>
            <a:ext cx="36566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4B9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AFB4B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68" name="Google Shape;68;p57"/>
          <p:cNvSpPr/>
          <p:nvPr/>
        </p:nvSpPr>
        <p:spPr bwMode="auto">
          <a:xfrm>
            <a:off x="487553" y="5864352"/>
            <a:ext cx="11213719" cy="12192"/>
          </a:xfrm>
          <a:prstGeom prst="rect">
            <a:avLst/>
          </a:prstGeom>
          <a:solidFill>
            <a:srgbClr val="A8A8A8"/>
          </a:solidFill>
          <a:ln w="9525" cap="flat" cmpd="sng">
            <a:solidFill>
              <a:srgbClr val="00118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 bwMode="auto">
          <a:xfrm>
            <a:off x="335192" y="0"/>
            <a:ext cx="9317680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65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0" name="Google Shape;70;p57" descr="A képen Betűtípus, szöveg, Grafika, Grafikus tervezés látható&#10;&#10;Automatikusan generált leírás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988065" y="290856"/>
            <a:ext cx="1865567" cy="48004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7"/>
          <p:cNvSpPr/>
          <p:nvPr/>
        </p:nvSpPr>
        <p:spPr bwMode="auto">
          <a:xfrm>
            <a:off x="0" y="975360"/>
            <a:ext cx="12188825" cy="24000"/>
          </a:xfrm>
          <a:prstGeom prst="rect">
            <a:avLst/>
          </a:prstGeom>
          <a:solidFill>
            <a:srgbClr val="A8A8A8"/>
          </a:solidFill>
          <a:ln>
            <a:noFill/>
          </a:ln>
        </p:spPr>
        <p:txBody>
          <a:bodyPr spcFirstLastPara="1" wrap="square" lIns="60917" tIns="60917" rIns="60917" bIns="60917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C737"/>
              </a:buClr>
              <a:buSzPts val="1300"/>
              <a:buFont typeface="Arial"/>
              <a:buNone/>
              <a:defRPr/>
            </a:pPr>
            <a:endParaRPr sz="1750" b="0" i="0" u="none" strike="noStrike" cap="none">
              <a:solidFill>
                <a:srgbClr val="0F0F0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ímdia" type="title" userDrawn="1">
  <p:cSld name="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 txBox="1">
            <a:spLocks noGrp="1"/>
          </p:cNvSpPr>
          <p:nvPr>
            <p:ph type="ctrTitle"/>
          </p:nvPr>
        </p:nvSpPr>
        <p:spPr bwMode="auto"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subTitle" idx="1"/>
          </p:nvPr>
        </p:nvSpPr>
        <p:spPr bwMode="auto">
          <a:xfrm>
            <a:off x="1523603" y="3602037"/>
            <a:ext cx="9141619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Graphical Section Header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/>
            </a:lvl1pPr>
          </a:lstStyle>
          <a:p>
            <a:pPr>
              <a:defRPr/>
            </a:pPr>
            <a:r>
              <a:rPr lang="hu-HU"/>
              <a:t>Cím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 bwMode="auto">
          <a:xfrm>
            <a:off x="608012" y="2362199"/>
            <a:ext cx="4953000" cy="403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713413" y="2362199"/>
            <a:ext cx="4038600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5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ím és tartalom" type="obj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title"/>
          </p:nvPr>
        </p:nvSpPr>
        <p:spPr bwMode="auto">
          <a:xfrm>
            <a:off x="837982" y="365125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body" idx="1"/>
          </p:nvPr>
        </p:nvSpPr>
        <p:spPr bwMode="auto">
          <a:xfrm>
            <a:off x="837982" y="1825625"/>
            <a:ext cx="1051286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zakaszfejléc" type="secHead" userDrawn="1">
  <p:cSld name="Szakaszfejlé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61"/>
          <p:cNvSpPr txBox="1">
            <a:spLocks noGrp="1"/>
          </p:cNvSpPr>
          <p:nvPr>
            <p:ph type="title"/>
          </p:nvPr>
        </p:nvSpPr>
        <p:spPr bwMode="auto">
          <a:xfrm>
            <a:off x="831634" y="1709740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61"/>
          <p:cNvSpPr txBox="1">
            <a:spLocks noGrp="1"/>
          </p:cNvSpPr>
          <p:nvPr>
            <p:ph type="body" idx="1"/>
          </p:nvPr>
        </p:nvSpPr>
        <p:spPr bwMode="auto">
          <a:xfrm>
            <a:off x="831634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30472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2400">
                <a:solidFill>
                  <a:srgbClr val="757575"/>
                </a:solidFill>
              </a:defRPr>
            </a:lvl1pPr>
            <a:lvl2pPr marL="1218895" lvl="1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2000">
                <a:solidFill>
                  <a:srgbClr val="757575"/>
                </a:solidFill>
              </a:defRPr>
            </a:lvl2pPr>
            <a:lvl3pPr marL="1828343" lvl="2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800">
                <a:solidFill>
                  <a:srgbClr val="757575"/>
                </a:solidFill>
              </a:defRPr>
            </a:lvl3pPr>
            <a:lvl4pPr marL="2437790" lvl="3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600">
                <a:solidFill>
                  <a:srgbClr val="757575"/>
                </a:solidFill>
              </a:defRPr>
            </a:lvl4pPr>
            <a:lvl5pPr marL="3047238" lvl="4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600">
                <a:solidFill>
                  <a:srgbClr val="757575"/>
                </a:solidFill>
              </a:defRPr>
            </a:lvl5pPr>
            <a:lvl6pPr marL="3656686" lvl="5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600">
                <a:solidFill>
                  <a:srgbClr val="757575"/>
                </a:solidFill>
              </a:defRPr>
            </a:lvl6pPr>
            <a:lvl7pPr marL="4266133" lvl="6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600">
                <a:solidFill>
                  <a:srgbClr val="757575"/>
                </a:solidFill>
              </a:defRPr>
            </a:lvl7pPr>
            <a:lvl8pPr marL="4875581" lvl="7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600">
                <a:solidFill>
                  <a:srgbClr val="757575"/>
                </a:solidFill>
              </a:defRPr>
            </a:lvl8pPr>
            <a:lvl9pPr marL="5485028" lvl="8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600">
                <a:solidFill>
                  <a:srgbClr val="757575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61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61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2 tartalomrész" type="twoObj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62"/>
          <p:cNvSpPr txBox="1">
            <a:spLocks noGrp="1"/>
          </p:cNvSpPr>
          <p:nvPr>
            <p:ph type="title"/>
          </p:nvPr>
        </p:nvSpPr>
        <p:spPr bwMode="auto">
          <a:xfrm>
            <a:off x="837982" y="365125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62"/>
          <p:cNvSpPr txBox="1">
            <a:spLocks noGrp="1"/>
          </p:cNvSpPr>
          <p:nvPr>
            <p:ph type="body" idx="1"/>
          </p:nvPr>
        </p:nvSpPr>
        <p:spPr bwMode="auto"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body" idx="2"/>
          </p:nvPr>
        </p:nvSpPr>
        <p:spPr bwMode="auto">
          <a:xfrm>
            <a:off x="617059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62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Összehasonlítás" type="twoTxTwoObj" userDrawn="1">
  <p:cSld name="Összehasonlítá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63"/>
          <p:cNvSpPr txBox="1">
            <a:spLocks noGrp="1"/>
          </p:cNvSpPr>
          <p:nvPr>
            <p:ph type="title"/>
          </p:nvPr>
        </p:nvSpPr>
        <p:spPr bwMode="auto">
          <a:xfrm>
            <a:off x="839569" y="365125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63"/>
          <p:cNvSpPr txBox="1">
            <a:spLocks noGrp="1"/>
          </p:cNvSpPr>
          <p:nvPr>
            <p:ph type="body" idx="1"/>
          </p:nvPr>
        </p:nvSpPr>
        <p:spPr bwMode="auto">
          <a:xfrm>
            <a:off x="839571" y="1681163"/>
            <a:ext cx="51564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448" lvl="0" indent="-30472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8895" lvl="1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343" lvl="2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7790" lvl="3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238" lvl="4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6686" lvl="5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6133" lvl="6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5581" lvl="7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5028" lvl="8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63"/>
          <p:cNvSpPr txBox="1">
            <a:spLocks noGrp="1"/>
          </p:cNvSpPr>
          <p:nvPr>
            <p:ph type="body" idx="2"/>
          </p:nvPr>
        </p:nvSpPr>
        <p:spPr bwMode="auto">
          <a:xfrm>
            <a:off x="839571" y="2505074"/>
            <a:ext cx="51564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63"/>
          <p:cNvSpPr txBox="1">
            <a:spLocks noGrp="1"/>
          </p:cNvSpPr>
          <p:nvPr>
            <p:ph type="body" idx="3"/>
          </p:nvPr>
        </p:nvSpPr>
        <p:spPr bwMode="auto"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448" lvl="0" indent="-30472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8895" lvl="1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343" lvl="2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7790" lvl="3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238" lvl="4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6686" lvl="5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6133" lvl="6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5581" lvl="7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5028" lvl="8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body" idx="4"/>
          </p:nvPr>
        </p:nvSpPr>
        <p:spPr bwMode="auto">
          <a:xfrm>
            <a:off x="6170593" y="2505074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3" name="Google Shape;103;p63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sak cím" type="titleOnly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Google Shape;107;p64"/>
          <p:cNvSpPr txBox="1">
            <a:spLocks noGrp="1"/>
          </p:cNvSpPr>
          <p:nvPr>
            <p:ph type="title"/>
          </p:nvPr>
        </p:nvSpPr>
        <p:spPr bwMode="auto">
          <a:xfrm>
            <a:off x="837982" y="365125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8" name="Google Shape;108;p64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9" name="Google Shape;109;p64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0" name="Google Shape;110;p64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Üres" type="blank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Google Shape;112;p65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3" name="Google Shape;113;p65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4" name="Google Shape;114;p65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artalomrész képaláírással" type="objTx" userDrawn="1">
  <p:cSld name="Tartalomrész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66"/>
          <p:cNvSpPr txBox="1">
            <a:spLocks noGrp="1"/>
          </p:cNvSpPr>
          <p:nvPr>
            <p:ph type="title"/>
          </p:nvPr>
        </p:nvSpPr>
        <p:spPr bwMode="auto"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7" name="Google Shape;117;p66"/>
          <p:cNvSpPr txBox="1">
            <a:spLocks noGrp="1"/>
          </p:cNvSpPr>
          <p:nvPr>
            <p:ph type="body" idx="1"/>
          </p:nvPr>
        </p:nvSpPr>
        <p:spPr bwMode="auto"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50787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8895" lvl="1" indent="-4824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7790" lvl="3" indent="-4316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238" lvl="4" indent="-4316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6686" lvl="5" indent="-4316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6133" lvl="6" indent="-4316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5581" lvl="7" indent="-4316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5028" lvl="8" indent="-4316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18" name="Google Shape;118;p66"/>
          <p:cNvSpPr txBox="1">
            <a:spLocks noGrp="1"/>
          </p:cNvSpPr>
          <p:nvPr>
            <p:ph type="body" idx="2"/>
          </p:nvPr>
        </p:nvSpPr>
        <p:spPr bwMode="auto">
          <a:xfrm>
            <a:off x="839569" y="2057401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30472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8895" lvl="1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343" lvl="2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7790" lvl="3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238" lvl="4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6686" lvl="5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6133" lvl="6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5581" lvl="7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5028" lvl="8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19" name="Google Shape;119;p66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0" name="Google Shape;120;p66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1" name="Google Shape;121;p66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Kép képaláírással" type="picTx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Google Shape;123;p67"/>
          <p:cNvSpPr txBox="1">
            <a:spLocks noGrp="1"/>
          </p:cNvSpPr>
          <p:nvPr>
            <p:ph type="title"/>
          </p:nvPr>
        </p:nvSpPr>
        <p:spPr bwMode="auto"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4" name="Google Shape;124;p67"/>
          <p:cNvSpPr>
            <a:spLocks noGrp="1"/>
          </p:cNvSpPr>
          <p:nvPr>
            <p:ph type="pic" idx="2"/>
          </p:nvPr>
        </p:nvSpPr>
        <p:spPr bwMode="auto"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67"/>
          <p:cNvSpPr txBox="1">
            <a:spLocks noGrp="1"/>
          </p:cNvSpPr>
          <p:nvPr>
            <p:ph type="body" idx="1"/>
          </p:nvPr>
        </p:nvSpPr>
        <p:spPr bwMode="auto">
          <a:xfrm>
            <a:off x="839569" y="2057401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30472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8895" lvl="1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343" lvl="2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7790" lvl="3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238" lvl="4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6686" lvl="5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6133" lvl="6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5581" lvl="7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5028" lvl="8" indent="-30472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67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" name="Google Shape;127;p67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8" name="Google Shape;128;p67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ím és függőleges szöveg" type="vertTx" userDrawn="1">
  <p:cSld name="Cím és függőlege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Google Shape;130;p68"/>
          <p:cNvSpPr txBox="1">
            <a:spLocks noGrp="1"/>
          </p:cNvSpPr>
          <p:nvPr>
            <p:ph type="title"/>
          </p:nvPr>
        </p:nvSpPr>
        <p:spPr bwMode="auto">
          <a:xfrm>
            <a:off x="837982" y="365125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1" name="Google Shape;131;p6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18743" y="-1255136"/>
            <a:ext cx="4351339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2" name="Google Shape;132;p68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68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68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Függőleges cím és szöveg" type="vertTitleAndTx" userDrawn="1">
  <p:cSld name="Függőleges cím é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" name="Google Shape;136;p69"/>
          <p:cNvSpPr txBox="1">
            <a:spLocks noGrp="1"/>
          </p:cNvSpPr>
          <p:nvPr>
            <p:ph type="title"/>
          </p:nvPr>
        </p:nvSpPr>
        <p:spPr bwMode="auto">
          <a:xfrm rot="5400000">
            <a:off x="7130817" y="1956938"/>
            <a:ext cx="5811839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7" name="Google Shape;137;p69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8206" y="-595098"/>
            <a:ext cx="5811839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48" lvl="0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95" lvl="1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343" lvl="2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790" lvl="3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238" lvl="4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686" lvl="5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133" lvl="6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581" lvl="7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5028" lvl="8" indent="-4570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8" name="Google Shape;138;p69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9" name="Google Shape;139;p69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69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Graphical Section Header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3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ustom Layout 1" userDrawn="1">
  <p:cSld name="Custom Layou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2" name="Google Shape;142;g311bda3a62d_0_349"/>
          <p:cNvPicPr/>
          <p:nvPr/>
        </p:nvPicPr>
        <p:blipFill>
          <a:blip r:embed="rId2">
            <a:alphaModFix/>
          </a:blip>
          <a:srcRect l="74237" b="40094"/>
          <a:stretch/>
        </p:blipFill>
        <p:spPr bwMode="auto">
          <a:xfrm>
            <a:off x="265150" y="318763"/>
            <a:ext cx="568059" cy="46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g311bda3a62d_0_349"/>
          <p:cNvCxnSpPr/>
          <p:nvPr/>
        </p:nvCxnSpPr>
        <p:spPr bwMode="auto">
          <a:xfrm rot="10800000" flipH="1">
            <a:off x="-7024" y="6802575"/>
            <a:ext cx="12373577" cy="21200"/>
          </a:xfrm>
          <a:prstGeom prst="straightConnector1">
            <a:avLst/>
          </a:prstGeom>
          <a:noFill/>
          <a:ln w="228600" cap="flat" cmpd="sng">
            <a:solidFill>
              <a:srgbClr val="183C7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FAULT" userDrawn="1">
  <p:cSld name="DEFAUL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7553" y="0"/>
            <a:ext cx="8044625" cy="97536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kumimoji="0" lang="hu-HU" sz="3199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itchFamily="34" charset="0"/>
                <a:cs typeface="Arial" pitchFamily="34" charset="0"/>
                <a:sym typeface="Arial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</a:t>
            </a:r>
            <a:r>
              <a:rPr lang="hu-HU"/>
              <a:t>ím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6056" y="1460373"/>
            <a:ext cx="6682905" cy="215455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Clr>
                <a:schemeClr val="tx2"/>
              </a:buClr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243774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487546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31320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975092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1218865" indent="0">
              <a:spcBef>
                <a:spcPts val="400"/>
              </a:spcBef>
              <a:buClr>
                <a:schemeClr val="tx2"/>
              </a:buClr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6pPr>
            <a:lvl7pPr marL="1462637" indent="0">
              <a:spcBef>
                <a:spcPts val="400"/>
              </a:spcBef>
              <a:buClr>
                <a:schemeClr val="tx2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hu-HU" dirty="0" err="1"/>
              <a:t>Kattinson</a:t>
            </a:r>
            <a:r>
              <a:rPr lang="hu-HU" dirty="0"/>
              <a:t> ide a szöveg szerkesztéséhez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490939" y="6376418"/>
            <a:ext cx="10848054" cy="366183"/>
          </a:xfrm>
        </p:spPr>
        <p:txBody>
          <a:bodyPr lIns="0" tIns="0" rIns="0" bIns="0"/>
          <a:lstStyle>
            <a:lvl1pPr algn="l">
              <a:defRPr sz="1200">
                <a:solidFill>
                  <a:srgbClr val="AFB4B9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340832" y="6376416"/>
            <a:ext cx="365665" cy="365760"/>
          </a:xfrm>
        </p:spPr>
        <p:txBody>
          <a:bodyPr lIns="0" tIns="0" rIns="0" bIns="0"/>
          <a:lstStyle>
            <a:lvl1pPr>
              <a:defRPr sz="1200">
                <a:solidFill>
                  <a:srgbClr val="AFB4B9"/>
                </a:solidFill>
              </a:defRPr>
            </a:lvl1pPr>
          </a:lstStyle>
          <a:p>
            <a:fld id="{6E360F6A-5BB7-46AB-928F-1373C91259D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5E952C-1FBF-421C-BB8A-C546806DD9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09865" y="3990190"/>
            <a:ext cx="6682905" cy="215455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Clr>
                <a:schemeClr val="tx2"/>
              </a:buClr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243774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487546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31320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975092" indent="0">
              <a:spcBef>
                <a:spcPts val="400"/>
              </a:spcBef>
              <a:buClr>
                <a:schemeClr val="tx2"/>
              </a:buClr>
              <a:buFont typeface="Arial" pitchFamily="34" charset="0"/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1218865" indent="0">
              <a:spcBef>
                <a:spcPts val="400"/>
              </a:spcBef>
              <a:buClr>
                <a:schemeClr val="tx2"/>
              </a:buClr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6pPr>
            <a:lvl7pPr marL="1462637" indent="0">
              <a:spcBef>
                <a:spcPts val="400"/>
              </a:spcBef>
              <a:buClr>
                <a:schemeClr val="tx2"/>
              </a:buClr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hu-HU" dirty="0" err="1"/>
              <a:t>Kattinson</a:t>
            </a:r>
            <a:r>
              <a:rPr lang="hu-HU" dirty="0"/>
              <a:t> ide a szöveg szerkesztéséhez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8BD8783D-6111-4563-B141-ACD895765B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9471" y="1460373"/>
            <a:ext cx="3103300" cy="2154556"/>
          </a:xfrm>
        </p:spPr>
        <p:txBody>
          <a:bodyPr/>
          <a:lstStyle/>
          <a:p>
            <a:endParaRPr lang="hu-HU"/>
          </a:p>
        </p:txBody>
      </p:sp>
      <p:sp>
        <p:nvSpPr>
          <p:cNvPr id="14" name="Kép helye 3">
            <a:extLst>
              <a:ext uri="{FF2B5EF4-FFF2-40B4-BE49-F238E27FC236}">
                <a16:creationId xmlns:a16="http://schemas.microsoft.com/office/drawing/2014/main" id="{D0B00261-09C0-4EDD-B3B0-24CDD06919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6056" y="3990190"/>
            <a:ext cx="3103300" cy="2154556"/>
          </a:xfrm>
        </p:spPr>
        <p:txBody>
          <a:bodyPr/>
          <a:lstStyle/>
          <a:p>
            <a:endParaRPr lang="hu-HU"/>
          </a:p>
        </p:txBody>
      </p:sp>
      <p:sp>
        <p:nvSpPr>
          <p:cNvPr id="2" name="Téglalap 41">
            <a:extLst>
              <a:ext uri="{FF2B5EF4-FFF2-40B4-BE49-F238E27FC236}">
                <a16:creationId xmlns:a16="http://schemas.microsoft.com/office/drawing/2014/main" id="{C43F2889-BC3D-D4E2-A4B9-EF191001C478}"/>
              </a:ext>
            </a:extLst>
          </p:cNvPr>
          <p:cNvSpPr/>
          <p:nvPr userDrawn="1"/>
        </p:nvSpPr>
        <p:spPr>
          <a:xfrm>
            <a:off x="0" y="975360"/>
            <a:ext cx="12188825" cy="24000"/>
          </a:xfrm>
          <a:prstGeom prst="rect">
            <a:avLst/>
          </a:prstGeom>
          <a:solidFill>
            <a:srgbClr val="A8A8A8"/>
          </a:solidFill>
          <a:ln w="12700" cap="flat">
            <a:noFill/>
            <a:miter lim="400000"/>
          </a:ln>
          <a:effectLst/>
        </p:spPr>
        <p:txBody>
          <a:bodyPr wrap="square" lIns="60943" tIns="60943" rIns="60943" bIns="60943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 sz="2399"/>
          </a:p>
        </p:txBody>
      </p:sp>
      <p:pic>
        <p:nvPicPr>
          <p:cNvPr id="6" name="Kép 5" descr="A képen Betűtípus, szöveg, Grafika, képernyőkép látható&#10;&#10;Automatikusan generált leírás">
            <a:extLst>
              <a:ext uri="{FF2B5EF4-FFF2-40B4-BE49-F238E27FC236}">
                <a16:creationId xmlns:a16="http://schemas.microsoft.com/office/drawing/2014/main" id="{DC47364D-B3B4-7C5C-F28C-5479880D7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5" y="290433"/>
            <a:ext cx="1865567" cy="4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5235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1676400"/>
            <a:ext cx="10969943" cy="4419601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pic>
        <p:nvPicPr>
          <p:cNvPr id="10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, Heading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Főcím hozzáadása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2057400"/>
            <a:ext cx="10969943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pic>
        <p:nvPicPr>
          <p:cNvPr id="11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/>
              <a:t>2022-06-28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pic>
        <p:nvPicPr>
          <p:cNvPr id="6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304800"/>
            <a:ext cx="10971372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/>
              <a:t>Master cím editálása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Adatvezérelt megközelítés a gyártásban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DE720E-C72B-42F0-AD69-52D60E3C605E}" type="slidenum">
              <a:rPr lang="hu-HU"/>
              <a:t>‹#›</a:t>
            </a:fld>
            <a:endParaRPr lang="hu-HU"/>
          </a:p>
        </p:txBody>
      </p:sp>
      <p:pic>
        <p:nvPicPr>
          <p:cNvPr id="7" name="Picture 2" descr="Epic Innolabs – EXCELLENCE IN PRODUCTION INFORMATICS AND CONTROL"/>
          <p:cNvPicPr>
            <a:picLocks noChangeAspect="1" noChangeArrowheads="1"/>
          </p:cNvPicPr>
          <p:nvPr userDrawn="1"/>
        </p:nvPicPr>
        <p:blipFill>
          <a:blip r:embed="rId26"/>
          <a:stretch/>
        </p:blipFill>
        <p:spPr bwMode="auto">
          <a:xfrm>
            <a:off x="10003154" y="304800"/>
            <a:ext cx="1933575" cy="6458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>
        <a:lnSpc>
          <a:spcPct val="90000"/>
        </a:lnSpc>
        <a:spcBef>
          <a:spcPts val="1200"/>
        </a:spcBef>
        <a:buFont typeface="HP Simplified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>
        <a:lnSpc>
          <a:spcPct val="90000"/>
        </a:lnSpc>
        <a:spcBef>
          <a:spcPts val="800"/>
        </a:spcBef>
        <a:buSzPct val="80000"/>
        <a:buFont typeface="HP Simplified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2036" y="404284"/>
            <a:ext cx="11209877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036" y="1690425"/>
            <a:ext cx="11209879" cy="4282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" y="6492875"/>
            <a:ext cx="5269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pPr>
              <a:defRPr/>
            </a:pPr>
            <a:fld id="{FD7096EC-A894-4F47-929A-65581C0900F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lvl1pPr algn="l" defTabSz="914171">
        <a:lnSpc>
          <a:spcPct val="100000"/>
        </a:lnSpc>
        <a:spcBef>
          <a:spcPts val="0"/>
        </a:spcBef>
        <a:buNone/>
        <a:defRPr sz="4250" b="0">
          <a:solidFill>
            <a:srgbClr val="004C67"/>
          </a:solidFill>
          <a:latin typeface="Calibri"/>
          <a:ea typeface="+mj-ea"/>
          <a:cs typeface="Calibri"/>
        </a:defRPr>
      </a:lvl1pPr>
    </p:titleStyle>
    <p:bodyStyle>
      <a:lvl1pPr marL="457086" indent="-457086" algn="l" defTabSz="914171">
        <a:lnSpc>
          <a:spcPct val="100000"/>
        </a:lnSpc>
        <a:spcBef>
          <a:spcPts val="1000"/>
        </a:spcBef>
        <a:buClr>
          <a:srgbClr val="1B5C93"/>
        </a:buClr>
        <a:buSzPct val="90000"/>
        <a:buFont typeface="Arial"/>
        <a:buChar char="•"/>
        <a:defRPr sz="3050">
          <a:solidFill>
            <a:schemeClr val="tx1"/>
          </a:solidFill>
          <a:latin typeface="Calibri"/>
          <a:ea typeface="Calibri"/>
          <a:cs typeface="Calibri"/>
        </a:defRPr>
      </a:lvl1pPr>
      <a:lvl2pPr marL="914171" indent="-457086" algn="l" defTabSz="914171">
        <a:lnSpc>
          <a:spcPct val="90000"/>
        </a:lnSpc>
        <a:spcBef>
          <a:spcPts val="500"/>
        </a:spcBef>
        <a:buClr>
          <a:srgbClr val="1B5C93"/>
        </a:buClr>
        <a:buFont typeface="Arial"/>
        <a:buChar char="•"/>
        <a:defRPr sz="2950">
          <a:solidFill>
            <a:schemeClr val="tx1"/>
          </a:solidFill>
          <a:latin typeface="Calibri"/>
          <a:ea typeface="Calibri"/>
          <a:cs typeface="Calibri"/>
        </a:defRPr>
      </a:lvl2pPr>
      <a:lvl3pPr marL="1295076" indent="-380905" algn="l" defTabSz="914171">
        <a:lnSpc>
          <a:spcPct val="90000"/>
        </a:lnSpc>
        <a:spcBef>
          <a:spcPts val="500"/>
        </a:spcBef>
        <a:buClr>
          <a:srgbClr val="1B5C93"/>
        </a:buClr>
        <a:buFont typeface="Arial"/>
        <a:buChar char="•"/>
        <a:defRPr sz="2400">
          <a:solidFill>
            <a:schemeClr val="tx1"/>
          </a:solidFill>
          <a:latin typeface="Calibri"/>
          <a:ea typeface="Calibri"/>
          <a:cs typeface="Calibri"/>
        </a:defRPr>
      </a:lvl3pPr>
      <a:lvl4pPr marL="1752162" indent="-380905" algn="l" defTabSz="914171">
        <a:lnSpc>
          <a:spcPct val="90000"/>
        </a:lnSpc>
        <a:spcBef>
          <a:spcPts val="500"/>
        </a:spcBef>
        <a:buClr>
          <a:srgbClr val="7B9DC7"/>
        </a:buClr>
        <a:buFont typeface="Arial"/>
        <a:buChar char="•"/>
        <a:defRPr sz="2000">
          <a:solidFill>
            <a:schemeClr val="tx1"/>
          </a:solidFill>
          <a:latin typeface="Calibri"/>
          <a:ea typeface="Calibri"/>
          <a:cs typeface="Calibri"/>
        </a:defRPr>
      </a:lvl4pPr>
      <a:lvl5pPr marL="2209248" indent="-380905" algn="l" defTabSz="914171">
        <a:lnSpc>
          <a:spcPct val="90000"/>
        </a:lnSpc>
        <a:spcBef>
          <a:spcPts val="500"/>
        </a:spcBef>
        <a:buClr>
          <a:srgbClr val="7B9DC7"/>
        </a:buClr>
        <a:buFont typeface="Arial"/>
        <a:buChar char="•"/>
        <a:defRPr sz="1950">
          <a:solidFill>
            <a:schemeClr val="tx1"/>
          </a:solidFill>
          <a:latin typeface="Calibri"/>
          <a:ea typeface="Calibri"/>
          <a:cs typeface="Calibri"/>
        </a:defRPr>
      </a:lvl5pPr>
      <a:lvl6pPr marL="2513971" indent="-228543" algn="l" defTabSz="91417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 bwMode="auto">
          <a:xfrm>
            <a:off x="837982" y="365125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 bwMode="auto">
          <a:xfrm>
            <a:off x="837982" y="1825625"/>
            <a:ext cx="1051286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dt" idx="10"/>
          </p:nvPr>
        </p:nvSpPr>
        <p:spPr bwMode="auto"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50"/>
          <p:cNvSpPr txBox="1">
            <a:spLocks noGrp="1"/>
          </p:cNvSpPr>
          <p:nvPr>
            <p:ph type="ftr" idx="11"/>
          </p:nvPr>
        </p:nvSpPr>
        <p:spPr bwMode="auto"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ts val="1300"/>
              <a:buFont typeface="Arial"/>
              <a:buNone/>
              <a:defRPr sz="17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50"/>
          <p:cNvSpPr txBox="1">
            <a:spLocks noGrp="1"/>
          </p:cNvSpPr>
          <p:nvPr>
            <p:ph type="sldNum" idx="12"/>
          </p:nvPr>
        </p:nvSpPr>
        <p:spPr bwMode="auto"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5" r:id="rId2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diagramData" Target="../diagrams/data1.xml"/><Relationship Id="rId11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microsoft.com/office/2007/relationships/diagramDrawing" Target="../diagrams/drawing1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rcRect l="1592" t="1254" r="10"/>
          <a:stretch/>
        </p:blipFill>
        <p:spPr bwMode="auto">
          <a:xfrm>
            <a:off x="0" y="893"/>
            <a:ext cx="4570809" cy="685621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 bwMode="auto">
          <a:xfrm>
            <a:off x="4609352" y="2560045"/>
            <a:ext cx="7318132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8895">
              <a:defRPr/>
            </a:pPr>
            <a:r>
              <a:rPr lang="en-US" sz="4350" b="1" dirty="0">
                <a:solidFill>
                  <a:srgbClr val="002060"/>
                </a:solidFill>
                <a:latin typeface="Arial"/>
                <a:cs typeface="Arial"/>
              </a:rPr>
              <a:t>HUN-REN </a:t>
            </a:r>
            <a:r>
              <a:rPr lang="hu-HU" sz="4350" b="1" dirty="0">
                <a:solidFill>
                  <a:srgbClr val="002060"/>
                </a:solidFill>
                <a:latin typeface="Arial"/>
                <a:cs typeface="Arial"/>
              </a:rPr>
              <a:t>AI </a:t>
            </a:r>
            <a:r>
              <a:rPr lang="hu-HU" sz="4350" b="1" dirty="0" err="1">
                <a:solidFill>
                  <a:srgbClr val="002060"/>
                </a:solidFill>
                <a:latin typeface="Arial"/>
                <a:cs typeface="Arial"/>
              </a:rPr>
              <a:t>for</a:t>
            </a:r>
            <a:r>
              <a:rPr lang="hu-HU" sz="435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4350" b="1" dirty="0" err="1">
                <a:solidFill>
                  <a:srgbClr val="002060"/>
                </a:solidFill>
                <a:latin typeface="Arial"/>
                <a:cs typeface="Arial"/>
              </a:rPr>
              <a:t>Impact</a:t>
            </a:r>
            <a:endParaRPr lang="en-GB" sz="435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Kép 2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96097" y="-86169"/>
            <a:ext cx="3525516" cy="249338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 bwMode="auto">
          <a:xfrm>
            <a:off x="172205" y="1432561"/>
            <a:ext cx="422639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>
              <a:buClr>
                <a:srgbClr val="000000"/>
              </a:buClr>
              <a:defRPr/>
            </a:pPr>
            <a:r>
              <a:rPr lang="en-GB" sz="3200" b="1">
                <a:solidFill>
                  <a:srgbClr val="FFFFFF"/>
                </a:solidFill>
                <a:latin typeface="Arial"/>
                <a:cs typeface="Arial"/>
              </a:rPr>
              <a:t>Roland Jakab</a:t>
            </a:r>
            <a:endParaRPr lang="hu-HU" sz="3200" b="1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1218895">
              <a:buClr>
                <a:srgbClr val="000000"/>
              </a:buClr>
              <a:defRPr/>
            </a:pPr>
            <a:endParaRPr lang="hu-HU" sz="3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zövegdoboz 8"/>
          <p:cNvSpPr txBox="1"/>
          <p:nvPr/>
        </p:nvSpPr>
        <p:spPr bwMode="auto">
          <a:xfrm>
            <a:off x="7901299" y="5979312"/>
            <a:ext cx="380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895">
              <a:buClr>
                <a:srgbClr val="000000"/>
              </a:buClr>
              <a:defRPr/>
            </a:pPr>
            <a:r>
              <a:rPr lang="hu-HU" sz="2000">
                <a:solidFill>
                  <a:srgbClr val="148FFF"/>
                </a:solidFill>
                <a:latin typeface="Arial"/>
                <a:cs typeface="Arial"/>
              </a:rPr>
              <a:t>https://hun-ren.hu/ai-4-science</a:t>
            </a:r>
            <a:endParaRPr/>
          </a:p>
        </p:txBody>
      </p:sp>
      <p:sp>
        <p:nvSpPr>
          <p:cNvPr id="12" name="Szövegdoboz 11"/>
          <p:cNvSpPr txBox="1"/>
          <p:nvPr/>
        </p:nvSpPr>
        <p:spPr bwMode="auto">
          <a:xfrm>
            <a:off x="133662" y="1959881"/>
            <a:ext cx="422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>
              <a:buClr>
                <a:srgbClr val="000000"/>
              </a:buClr>
              <a:defRPr/>
            </a:pPr>
            <a:endParaRPr lang="hu-HU" sz="2400" i="1">
              <a:solidFill>
                <a:schemeClr val="bg1"/>
              </a:solidFill>
            </a:endParaRPr>
          </a:p>
          <a:p>
            <a:pPr algn="ctr" defTabSz="1218895">
              <a:buClr>
                <a:srgbClr val="000000"/>
              </a:buClr>
              <a:defRPr/>
            </a:pPr>
            <a:r>
              <a:rPr lang="hu-HU" sz="2400" i="1">
                <a:solidFill>
                  <a:schemeClr val="bg1"/>
                </a:solidFill>
              </a:rPr>
              <a:t>CEO, HUN-REN</a:t>
            </a:r>
            <a:br>
              <a:rPr lang="hu-HU" sz="2400">
                <a:solidFill>
                  <a:schemeClr val="bg1"/>
                </a:solidFill>
              </a:rPr>
            </a:br>
            <a:r>
              <a:rPr lang="hu-HU" sz="2400" i="1">
                <a:solidFill>
                  <a:schemeClr val="bg1"/>
                </a:solidFill>
              </a:rPr>
              <a:t>President, AI Coalition</a:t>
            </a:r>
            <a:endParaRPr lang="hu-HU" sz="215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Google Shape;151;p1"/>
          <p:cNvSpPr txBox="1"/>
          <p:nvPr/>
        </p:nvSpPr>
        <p:spPr bwMode="auto">
          <a:xfrm>
            <a:off x="487553" y="5815415"/>
            <a:ext cx="3534759" cy="52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lnSpc>
                <a:spcPct val="90000"/>
              </a:lnSpc>
              <a:buClr>
                <a:srgbClr val="E8E8E8"/>
              </a:buClr>
              <a:buSzPts val="1400"/>
              <a:defRPr/>
            </a:pPr>
            <a:r>
              <a:rPr lang="hu-HU" sz="1850">
                <a:solidFill>
                  <a:srgbClr val="FFFFFF"/>
                </a:solidFill>
              </a:rPr>
              <a:t>4</a:t>
            </a:r>
            <a:r>
              <a:rPr lang="en-GB" sz="1850">
                <a:solidFill>
                  <a:srgbClr val="FFFFFF"/>
                </a:solidFill>
              </a:rPr>
              <a:t> </a:t>
            </a:r>
            <a:r>
              <a:rPr lang="hu-HU" sz="1850">
                <a:solidFill>
                  <a:srgbClr val="FFFFFF"/>
                </a:solidFill>
              </a:rPr>
              <a:t>April</a:t>
            </a:r>
            <a:r>
              <a:rPr lang="en-GB" sz="1850">
                <a:solidFill>
                  <a:srgbClr val="FFFFFF"/>
                </a:solidFill>
              </a:rPr>
              <a:t> 2025</a:t>
            </a:r>
            <a:endParaRPr lang="hu-HU" sz="1850">
              <a:solidFill>
                <a:srgbClr val="FFFFFF"/>
              </a:solidFill>
            </a:endParaRPr>
          </a:p>
          <a:p>
            <a:pPr algn="ctr" defTabSz="1218895">
              <a:lnSpc>
                <a:spcPct val="90000"/>
              </a:lnSpc>
              <a:buClr>
                <a:srgbClr val="E8E8E8"/>
              </a:buClr>
              <a:buSzPts val="1400"/>
              <a:defRPr/>
            </a:pPr>
            <a:r>
              <a:rPr lang="en-GB" sz="1850">
                <a:solidFill>
                  <a:srgbClr val="FFFFFF"/>
                </a:solidFill>
              </a:rPr>
              <a:t>Budapest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AI-first Science – www.ai1science.com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 bwMode="auto">
          <a:xfrm>
            <a:off x="2" y="980833"/>
            <a:ext cx="3104381" cy="5881269"/>
          </a:xfrm>
          <a:prstGeom prst="rect">
            <a:avLst/>
          </a:prstGeom>
          <a:gradFill>
            <a:gsLst>
              <a:gs pos="0">
                <a:srgbClr val="1D71B8"/>
              </a:gs>
              <a:gs pos="71000">
                <a:srgbClr val="B58FC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rcRect l="2019" r="2766" b="-1751"/>
          <a:stretch/>
        </p:blipFill>
        <p:spPr bwMode="auto">
          <a:xfrm>
            <a:off x="3074412" y="975839"/>
            <a:ext cx="9114413" cy="6010952"/>
          </a:xfrm>
          <a:prstGeom prst="rect">
            <a:avLst/>
          </a:prstGeom>
        </p:spPr>
      </p:pic>
      <p:sp>
        <p:nvSpPr>
          <p:cNvPr id="4" name="Google Shape;176;g3160fe1ba60_0_210"/>
          <p:cNvSpPr txBox="1"/>
          <p:nvPr/>
        </p:nvSpPr>
        <p:spPr bwMode="auto">
          <a:xfrm>
            <a:off x="81995" y="5340843"/>
            <a:ext cx="2819192" cy="48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defRPr/>
            </a:pPr>
            <a:r>
              <a:rPr lang="en-GB" sz="2150" b="1">
                <a:solidFill>
                  <a:srgbClr val="FFFFFF"/>
                </a:solidFill>
              </a:rPr>
              <a:t>AUTONOMOUS Intelligence</a:t>
            </a:r>
            <a:endParaRPr sz="2150" b="1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rcRect t="-19028" r="-44420" b="38116"/>
          <a:stretch/>
        </p:blipFill>
        <p:spPr bwMode="auto">
          <a:xfrm>
            <a:off x="137306" y="1699943"/>
            <a:ext cx="2217786" cy="27681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rcRect t="771" b="771"/>
          <a:stretch/>
        </p:blipFill>
        <p:spPr bwMode="auto">
          <a:xfrm>
            <a:off x="137306" y="2317363"/>
            <a:ext cx="2942451" cy="2897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US" sz="2800" b="1">
                <a:latin typeface="Arial"/>
              </a:rPr>
              <a:t>AI Research Ecosystem – Hungary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pic>
        <p:nvPicPr>
          <p:cNvPr id="3" name="Picture 5" descr="Blue text on a white background&#10;&#10;AI-generated content may be incorrect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8685212" y="5615792"/>
            <a:ext cx="1020054" cy="1020054"/>
          </a:xfrm>
          <a:prstGeom prst="rect">
            <a:avLst/>
          </a:prstGeom>
        </p:spPr>
      </p:pic>
      <p:pic>
        <p:nvPicPr>
          <p:cNvPr id="4" name="Kép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67143" y="1248966"/>
            <a:ext cx="3921682" cy="3573791"/>
          </a:xfrm>
          <a:prstGeom prst="rect">
            <a:avLst/>
          </a:prstGeom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2206154" y="2552028"/>
          <a:ext cx="7652558" cy="349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4" name="Kép 5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06889" y="4664928"/>
            <a:ext cx="3110058" cy="683499"/>
          </a:xfrm>
          <a:prstGeom prst="rect">
            <a:avLst/>
          </a:prstGeom>
        </p:spPr>
      </p:pic>
      <p:pic>
        <p:nvPicPr>
          <p:cNvPr id="35" name="Picture 14" descr="A map of europe with red dots&#10;&#10;AI-generated content may be incorrect."/>
          <p:cNvPicPr>
            <a:picLocks noChangeAspect="1"/>
          </p:cNvPicPr>
          <p:nvPr/>
        </p:nvPicPr>
        <p:blipFill>
          <a:blip r:embed="rId12"/>
          <a:srcRect l="30801" r="17823"/>
          <a:stretch/>
        </p:blipFill>
        <p:spPr bwMode="auto">
          <a:xfrm>
            <a:off x="415064" y="1270737"/>
            <a:ext cx="3096723" cy="3390571"/>
          </a:xfrm>
          <a:prstGeom prst="rect">
            <a:avLst/>
          </a:prstGeom>
        </p:spPr>
      </p:pic>
      <p:pic>
        <p:nvPicPr>
          <p:cNvPr id="36" name="Ábra 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506468" y="5997056"/>
            <a:ext cx="3915179" cy="682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ínesség, kék, víz, képernyőkép látható&#10;&#10;Automatikusan generált leírás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0293" b="10212"/>
          <a:stretch/>
        </p:blipFill>
        <p:spPr bwMode="auto">
          <a:xfrm>
            <a:off x="1" y="893"/>
            <a:ext cx="12198497" cy="6856215"/>
          </a:xfrm>
          <a:prstGeom prst="rect">
            <a:avLst/>
          </a:prstGeom>
        </p:spPr>
      </p:pic>
      <p:pic>
        <p:nvPicPr>
          <p:cNvPr id="7" name="Kép 6" descr="A képen Betűtípus, Grafika, Grafikus tervezés, embléma látható&#10;&#10;Automatikusan generált leírá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37177" y="1199214"/>
            <a:ext cx="2938949" cy="122417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 bwMode="auto">
          <a:xfrm>
            <a:off x="4052803" y="5851656"/>
            <a:ext cx="408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>
              <a:buClr>
                <a:srgbClr val="000000"/>
              </a:buClr>
              <a:defRPr/>
            </a:pPr>
            <a:r>
              <a:rPr lang="hu-HU" sz="2000" b="1">
                <a:solidFill>
                  <a:srgbClr val="FFFFFF"/>
                </a:solidFill>
                <a:latin typeface="Arial"/>
                <a:cs typeface="Arial"/>
              </a:rPr>
              <a:t>https://hun-ren.hu/ai4impact-hu</a:t>
            </a:r>
            <a:endParaRPr/>
          </a:p>
          <a:p>
            <a:pPr algn="ctr" defTabSz="1218895">
              <a:buClr>
                <a:srgbClr val="000000"/>
              </a:buClr>
              <a:defRPr/>
            </a:pPr>
            <a:r>
              <a:rPr lang="en-GB" sz="2000" b="1">
                <a:solidFill>
                  <a:srgbClr val="FFFFFF"/>
                </a:solidFill>
                <a:latin typeface="Arial"/>
                <a:cs typeface="Arial"/>
              </a:rPr>
              <a:t>www.ai1science.com</a:t>
            </a:r>
            <a:endParaRPr lang="hu-HU" sz="20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zövegdoboz 8"/>
          <p:cNvSpPr txBox="1"/>
          <p:nvPr/>
        </p:nvSpPr>
        <p:spPr bwMode="auto">
          <a:xfrm>
            <a:off x="3656012" y="3466795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Arial"/>
                <a:cs typeface="Arial"/>
              </a:rPr>
              <a:t>Thank you for your attention!</a:t>
            </a:r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Téglalap: lekerekített 37"/>
          <p:cNvSpPr/>
          <p:nvPr/>
        </p:nvSpPr>
        <p:spPr bwMode="auto">
          <a:xfrm>
            <a:off x="544501" y="3451701"/>
            <a:ext cx="2727499" cy="2084124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93CDA8"/>
                </a:gs>
                <a:gs pos="32000">
                  <a:srgbClr val="53C3F1"/>
                </a:gs>
                <a:gs pos="69000">
                  <a:srgbClr val="1D71B8"/>
                </a:gs>
                <a:gs pos="100000">
                  <a:srgbClr val="AD84BA"/>
                </a:gs>
              </a:gsLst>
              <a:lin ang="84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Téglalap 31"/>
          <p:cNvSpPr/>
          <p:nvPr/>
        </p:nvSpPr>
        <p:spPr bwMode="auto">
          <a:xfrm>
            <a:off x="3626676" y="6208945"/>
            <a:ext cx="4950461" cy="463726"/>
          </a:xfrm>
          <a:prstGeom prst="rect">
            <a:avLst/>
          </a:prstGeom>
          <a:gradFill>
            <a:gsLst>
              <a:gs pos="8000">
                <a:srgbClr val="B58FC1"/>
              </a:gs>
              <a:gs pos="35000">
                <a:srgbClr val="1D71B8"/>
              </a:gs>
              <a:gs pos="64000">
                <a:srgbClr val="53C3F1"/>
              </a:gs>
              <a:gs pos="96000">
                <a:srgbClr val="93CDA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Covering one aspect is not enough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3" name="Google Shape;273;g3160fe1ba60_0_147"/>
          <p:cNvSpPr txBox="1"/>
          <p:nvPr/>
        </p:nvSpPr>
        <p:spPr bwMode="auto">
          <a:xfrm>
            <a:off x="2329510" y="2155389"/>
            <a:ext cx="7842965" cy="52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2150" b="1" i="1">
                <a:solidFill>
                  <a:srgbClr val="002060"/>
                </a:solidFill>
                <a:latin typeface="Arial"/>
                <a:cs typeface="Arial"/>
              </a:rPr>
              <a:t>How can we support all types of activities within science?</a:t>
            </a:r>
            <a:endParaRPr lang="en-GB" sz="1850" b="1" i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Google Shape;273;g3160fe1ba60_0_147"/>
          <p:cNvSpPr txBox="1"/>
          <p:nvPr/>
        </p:nvSpPr>
        <p:spPr bwMode="auto">
          <a:xfrm>
            <a:off x="459501" y="4559082"/>
            <a:ext cx="2865983" cy="121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600">
                <a:solidFill>
                  <a:srgbClr val="002060"/>
                </a:solidFill>
                <a:latin typeface="Arial"/>
                <a:cs typeface="Arial"/>
              </a:rPr>
              <a:t>Supporting scientist in research process</a:t>
            </a:r>
            <a:endParaRPr lang="hu-HU" sz="160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850" b="1">
                <a:solidFill>
                  <a:srgbClr val="002060"/>
                </a:solidFill>
                <a:latin typeface="Arial"/>
                <a:cs typeface="Arial"/>
              </a:rPr>
              <a:t>(AI4S)</a:t>
            </a:r>
            <a:endParaRPr/>
          </a:p>
          <a:p>
            <a:pPr algn="ctr" defTabSz="1218895">
              <a:buClr>
                <a:srgbClr val="000000"/>
              </a:buClr>
              <a:buSzPts val="2100"/>
              <a:defRPr/>
            </a:pPr>
            <a:endParaRPr lang="en-GB" sz="145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Google Shape;273;g3160fe1ba60_0_147"/>
          <p:cNvSpPr txBox="1"/>
          <p:nvPr/>
        </p:nvSpPr>
        <p:spPr bwMode="auto">
          <a:xfrm>
            <a:off x="3403942" y="4593496"/>
            <a:ext cx="2727500" cy="101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600">
                <a:solidFill>
                  <a:srgbClr val="002060"/>
                </a:solidFill>
                <a:latin typeface="Arial"/>
                <a:cs typeface="Arial"/>
              </a:rPr>
              <a:t>Enhancing support functions with AI</a:t>
            </a:r>
            <a:endParaRPr lang="hu-HU" sz="160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850" b="1">
                <a:solidFill>
                  <a:srgbClr val="002060"/>
                </a:solidFill>
                <a:latin typeface="Arial"/>
                <a:cs typeface="Arial"/>
              </a:rPr>
              <a:t>(AI4E)</a:t>
            </a:r>
            <a:endParaRPr/>
          </a:p>
          <a:p>
            <a:pPr algn="ctr" defTabSz="1218895">
              <a:buClr>
                <a:srgbClr val="000000"/>
              </a:buClr>
              <a:buSzPts val="2100"/>
              <a:defRPr/>
            </a:pPr>
            <a:endParaRPr lang="en-GB" sz="145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Google Shape;273;g3160fe1ba60_0_147"/>
          <p:cNvSpPr txBox="1"/>
          <p:nvPr/>
        </p:nvSpPr>
        <p:spPr bwMode="auto">
          <a:xfrm>
            <a:off x="6094409" y="4572957"/>
            <a:ext cx="2865983" cy="82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600">
                <a:solidFill>
                  <a:srgbClr val="002060"/>
                </a:solidFill>
                <a:latin typeface="Arial"/>
                <a:cs typeface="Arial"/>
              </a:rPr>
              <a:t>Supporting the innovation value chain with AI</a:t>
            </a:r>
            <a:endParaRPr lang="hu-HU" sz="160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850" b="1">
                <a:solidFill>
                  <a:srgbClr val="002060"/>
                </a:solidFill>
                <a:latin typeface="Arial"/>
                <a:cs typeface="Arial"/>
              </a:rPr>
              <a:t>(AI4I)</a:t>
            </a:r>
            <a:endParaRPr/>
          </a:p>
          <a:p>
            <a:pPr algn="ctr" defTabSz="1218895">
              <a:buClr>
                <a:srgbClr val="000000"/>
              </a:buClr>
              <a:buSzPts val="2100"/>
              <a:defRPr/>
            </a:pPr>
            <a:endParaRPr lang="en-GB" sz="145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Google Shape;273;g3160fe1ba60_0_147"/>
          <p:cNvSpPr txBox="1"/>
          <p:nvPr/>
        </p:nvSpPr>
        <p:spPr bwMode="auto">
          <a:xfrm>
            <a:off x="8863556" y="4572957"/>
            <a:ext cx="2865983" cy="82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600">
                <a:solidFill>
                  <a:srgbClr val="002060"/>
                </a:solidFill>
                <a:latin typeface="Arial"/>
                <a:cs typeface="Arial"/>
              </a:rPr>
              <a:t>Disrupting science with AI</a:t>
            </a:r>
            <a:endParaRPr lang="hu-HU" sz="160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1850" b="1">
                <a:solidFill>
                  <a:srgbClr val="002060"/>
                </a:solidFill>
                <a:latin typeface="Arial"/>
                <a:cs typeface="Arial"/>
              </a:rPr>
              <a:t>(AI1S)</a:t>
            </a:r>
            <a:endParaRPr/>
          </a:p>
          <a:p>
            <a:pPr algn="ctr" defTabSz="1218895">
              <a:buClr>
                <a:srgbClr val="000000"/>
              </a:buClr>
              <a:buSzPts val="2100"/>
              <a:defRPr/>
            </a:pPr>
            <a:endParaRPr lang="en-GB" sz="145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Google Shape;273;g3160fe1ba60_0_147"/>
          <p:cNvSpPr txBox="1"/>
          <p:nvPr/>
        </p:nvSpPr>
        <p:spPr bwMode="auto">
          <a:xfrm>
            <a:off x="3675996" y="6169925"/>
            <a:ext cx="4836832" cy="49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2000" b="1">
                <a:solidFill>
                  <a:srgbClr val="FFFFFF"/>
                </a:solidFill>
                <a:latin typeface="Arial"/>
                <a:cs typeface="Arial"/>
              </a:rPr>
              <a:t>AUTOMATED Intelligence support</a:t>
            </a:r>
            <a:endParaRPr/>
          </a:p>
        </p:txBody>
      </p:sp>
      <p:pic>
        <p:nvPicPr>
          <p:cNvPr id="15" name="Kép 14" descr="A képen szöveg, Betűtípus, Grafika, képernyőkép látható&#10;&#10;Előfordulhat, hogy a mesterséges intelligencia által létrehozott tartalom helytele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30032" y="1238279"/>
            <a:ext cx="1528758" cy="951087"/>
          </a:xfrm>
          <a:prstGeom prst="rect">
            <a:avLst/>
          </a:prstGeom>
        </p:spPr>
      </p:pic>
      <p:pic>
        <p:nvPicPr>
          <p:cNvPr id="17" name="Ábra 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3204158">
            <a:off x="2742404" y="2739716"/>
            <a:ext cx="307703" cy="573448"/>
          </a:xfrm>
          <a:prstGeom prst="rect">
            <a:avLst/>
          </a:prstGeom>
        </p:spPr>
      </p:pic>
      <p:pic>
        <p:nvPicPr>
          <p:cNvPr id="19" name="Kép 18" descr="A képen szöveg, Betűtípus, Grafika, képernyőkép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8856" y="3657305"/>
            <a:ext cx="1782540" cy="846380"/>
          </a:xfrm>
          <a:prstGeom prst="rect">
            <a:avLst/>
          </a:prstGeom>
        </p:spPr>
      </p:pic>
      <p:pic>
        <p:nvPicPr>
          <p:cNvPr id="21" name="Kép 20" descr="A képen szöveg, Betűtípus, Grafika, képernyőkép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902165" y="3618511"/>
            <a:ext cx="1828552" cy="877955"/>
          </a:xfrm>
          <a:prstGeom prst="rect">
            <a:avLst/>
          </a:prstGeom>
        </p:spPr>
      </p:pic>
      <p:pic>
        <p:nvPicPr>
          <p:cNvPr id="22" name="Ábra 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1647610">
            <a:off x="4755768" y="2764638"/>
            <a:ext cx="307703" cy="573448"/>
          </a:xfrm>
          <a:prstGeom prst="rect">
            <a:avLst/>
          </a:prstGeom>
        </p:spPr>
      </p:pic>
      <p:pic>
        <p:nvPicPr>
          <p:cNvPr id="23" name="Ábra 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0018992">
            <a:off x="6970568" y="2773180"/>
            <a:ext cx="307703" cy="573448"/>
          </a:xfrm>
          <a:prstGeom prst="rect">
            <a:avLst/>
          </a:prstGeom>
        </p:spPr>
      </p:pic>
      <p:pic>
        <p:nvPicPr>
          <p:cNvPr id="24" name="Kép 23" descr="A képen szöveg, Betűtípus, Grafika, képernyőkép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624254" y="3650092"/>
            <a:ext cx="1813212" cy="859499"/>
          </a:xfrm>
          <a:prstGeom prst="rect">
            <a:avLst/>
          </a:prstGeom>
        </p:spPr>
      </p:pic>
      <p:pic>
        <p:nvPicPr>
          <p:cNvPr id="25" name="Ábra 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8436369">
            <a:off x="9060886" y="2721450"/>
            <a:ext cx="307703" cy="573448"/>
          </a:xfrm>
          <a:prstGeom prst="rect">
            <a:avLst/>
          </a:prstGeom>
        </p:spPr>
      </p:pic>
      <p:pic>
        <p:nvPicPr>
          <p:cNvPr id="26" name="Kép 25" descr="A képen szöveg, Betűtípus, Grafika, Grafikus tervezés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382673" y="3643933"/>
            <a:ext cx="1854114" cy="877929"/>
          </a:xfrm>
          <a:prstGeom prst="rect">
            <a:avLst/>
          </a:prstGeom>
        </p:spPr>
      </p:pic>
      <p:sp>
        <p:nvSpPr>
          <p:cNvPr id="35" name="Nyíl: felfelé mutató 34"/>
          <p:cNvSpPr/>
          <p:nvPr/>
        </p:nvSpPr>
        <p:spPr bwMode="auto">
          <a:xfrm>
            <a:off x="4582918" y="5690098"/>
            <a:ext cx="467158" cy="549181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8000">
                <a:srgbClr val="B58FC1"/>
              </a:gs>
              <a:gs pos="35000">
                <a:srgbClr val="1D71B8"/>
              </a:gs>
              <a:gs pos="64000">
                <a:srgbClr val="53C3F1"/>
              </a:gs>
              <a:gs pos="96000">
                <a:srgbClr val="93CDA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Nyíl: felfelé mutató 36"/>
          <p:cNvSpPr/>
          <p:nvPr/>
        </p:nvSpPr>
        <p:spPr bwMode="auto">
          <a:xfrm>
            <a:off x="7089265" y="5673641"/>
            <a:ext cx="467158" cy="549181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29000">
                <a:srgbClr val="B58FC1"/>
              </a:gs>
              <a:gs pos="66000">
                <a:srgbClr val="1D71B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églalap: lekerekített 38"/>
          <p:cNvSpPr/>
          <p:nvPr/>
        </p:nvSpPr>
        <p:spPr bwMode="auto">
          <a:xfrm>
            <a:off x="3485725" y="3461885"/>
            <a:ext cx="2568302" cy="2084124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93CDA8"/>
                </a:gs>
                <a:gs pos="32000">
                  <a:srgbClr val="53C3F1"/>
                </a:gs>
                <a:gs pos="69000">
                  <a:srgbClr val="1D71B8"/>
                </a:gs>
                <a:gs pos="100000">
                  <a:srgbClr val="AD84BA"/>
                </a:gs>
              </a:gsLst>
              <a:lin ang="84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Téglalap: lekerekített 40"/>
          <p:cNvSpPr/>
          <p:nvPr/>
        </p:nvSpPr>
        <p:spPr bwMode="auto">
          <a:xfrm>
            <a:off x="6250992" y="3476202"/>
            <a:ext cx="2568302" cy="2084124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93CDA8"/>
                </a:gs>
                <a:gs pos="32000">
                  <a:srgbClr val="53C3F1"/>
                </a:gs>
                <a:gs pos="69000">
                  <a:srgbClr val="1D71B8"/>
                </a:gs>
                <a:gs pos="100000">
                  <a:srgbClr val="AD84BA"/>
                </a:gs>
              </a:gsLst>
              <a:lin ang="84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églalap: lekerekített 41"/>
          <p:cNvSpPr/>
          <p:nvPr/>
        </p:nvSpPr>
        <p:spPr bwMode="auto">
          <a:xfrm>
            <a:off x="9025280" y="3476202"/>
            <a:ext cx="2568302" cy="2084124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93CDA8"/>
                </a:gs>
                <a:gs pos="32000">
                  <a:srgbClr val="53C3F1"/>
                </a:gs>
                <a:gs pos="69000">
                  <a:srgbClr val="1D71B8"/>
                </a:gs>
                <a:gs pos="100000">
                  <a:srgbClr val="AD84BA"/>
                </a:gs>
              </a:gsLst>
              <a:lin ang="84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606421" y="5840410"/>
            <a:ext cx="2719064" cy="958580"/>
          </a:xfrm>
          <a:prstGeom prst="rect">
            <a:avLst/>
          </a:prstGeom>
          <a:gradFill>
            <a:gsLst>
              <a:gs pos="8000">
                <a:srgbClr val="B58FC1"/>
              </a:gs>
              <a:gs pos="35000">
                <a:srgbClr val="1D71B8"/>
              </a:gs>
              <a:gs pos="64000">
                <a:srgbClr val="53C3F1"/>
              </a:gs>
              <a:gs pos="96000">
                <a:srgbClr val="93CDA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Google Shape;273;g3160fe1ba60_0_147"/>
          <p:cNvSpPr txBox="1"/>
          <p:nvPr/>
        </p:nvSpPr>
        <p:spPr bwMode="auto">
          <a:xfrm>
            <a:off x="634365" y="5736221"/>
            <a:ext cx="2590667" cy="49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2000" b="1">
                <a:solidFill>
                  <a:srgbClr val="FFFFFF"/>
                </a:solidFill>
                <a:latin typeface="Arial"/>
                <a:cs typeface="Arial"/>
              </a:rPr>
              <a:t>AUGMENTED Intelligence support</a:t>
            </a:r>
            <a:endParaRPr/>
          </a:p>
        </p:txBody>
      </p:sp>
      <p:sp>
        <p:nvSpPr>
          <p:cNvPr id="10" name="Nyíl: felfelé mutató 9"/>
          <p:cNvSpPr/>
          <p:nvPr/>
        </p:nvSpPr>
        <p:spPr bwMode="auto">
          <a:xfrm>
            <a:off x="1725913" y="5532605"/>
            <a:ext cx="467158" cy="309123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8000">
                <a:srgbClr val="B58FC1"/>
              </a:gs>
              <a:gs pos="35000">
                <a:srgbClr val="1D71B8"/>
              </a:gs>
              <a:gs pos="64000">
                <a:srgbClr val="53C3F1"/>
              </a:gs>
              <a:gs pos="96000">
                <a:srgbClr val="93CDA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8938964" y="5860081"/>
            <a:ext cx="2719064" cy="958580"/>
          </a:xfrm>
          <a:prstGeom prst="rect">
            <a:avLst/>
          </a:prstGeom>
          <a:gradFill>
            <a:gsLst>
              <a:gs pos="8000">
                <a:srgbClr val="B58FC1"/>
              </a:gs>
              <a:gs pos="35000">
                <a:srgbClr val="1D71B8"/>
              </a:gs>
              <a:gs pos="64000">
                <a:srgbClr val="53C3F1"/>
              </a:gs>
              <a:gs pos="96000">
                <a:srgbClr val="93CDA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Google Shape;273;g3160fe1ba60_0_147"/>
          <p:cNvSpPr txBox="1"/>
          <p:nvPr/>
        </p:nvSpPr>
        <p:spPr bwMode="auto">
          <a:xfrm>
            <a:off x="8775560" y="5784306"/>
            <a:ext cx="3041976" cy="49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 defTabSz="1218895">
              <a:buClr>
                <a:srgbClr val="000000"/>
              </a:buClr>
              <a:buSzPts val="2100"/>
              <a:defRPr/>
            </a:pPr>
            <a:r>
              <a:rPr lang="en-GB" sz="2000" b="1">
                <a:solidFill>
                  <a:srgbClr val="FFFFFF"/>
                </a:solidFill>
                <a:latin typeface="Arial"/>
                <a:cs typeface="Arial"/>
              </a:rPr>
              <a:t>AUTONOMOUS Intelligence exploration</a:t>
            </a:r>
            <a:endParaRPr/>
          </a:p>
        </p:txBody>
      </p:sp>
      <p:sp>
        <p:nvSpPr>
          <p:cNvPr id="16" name="Nyíl: felfelé mutató 15"/>
          <p:cNvSpPr/>
          <p:nvPr/>
        </p:nvSpPr>
        <p:spPr bwMode="auto">
          <a:xfrm>
            <a:off x="10050586" y="5560327"/>
            <a:ext cx="467158" cy="306468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8000">
                <a:srgbClr val="B58FC1"/>
              </a:gs>
              <a:gs pos="35000">
                <a:srgbClr val="1D71B8"/>
              </a:gs>
              <a:gs pos="64000">
                <a:srgbClr val="53C3F1"/>
              </a:gs>
              <a:gs pos="96000">
                <a:srgbClr val="93CDA8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5">
            <a:extLst>
              <a:ext uri="{FF2B5EF4-FFF2-40B4-BE49-F238E27FC236}">
                <a16:creationId xmlns:a16="http://schemas.microsoft.com/office/drawing/2014/main" id="{8B4037D9-9646-1699-1871-F2B3EA5A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92" y="893"/>
            <a:ext cx="9317680" cy="9751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1180"/>
                </a:solidFill>
              </a:rPr>
              <a:t>Comprehensive Program </a:t>
            </a:r>
            <a:r>
              <a:rPr lang="hu-HU" dirty="0">
                <a:solidFill>
                  <a:srgbClr val="001180"/>
                </a:solidFill>
              </a:rPr>
              <a:t>t</a:t>
            </a:r>
            <a:r>
              <a:rPr lang="en-US" dirty="0">
                <a:solidFill>
                  <a:srgbClr val="001180"/>
                </a:solidFill>
              </a:rPr>
              <a:t>o Enhance A</a:t>
            </a:r>
            <a:r>
              <a:rPr lang="hu-HU" dirty="0">
                <a:solidFill>
                  <a:srgbClr val="001180"/>
                </a:solidFill>
              </a:rPr>
              <a:t>I</a:t>
            </a:r>
            <a:r>
              <a:rPr lang="en-US" dirty="0">
                <a:solidFill>
                  <a:srgbClr val="001180"/>
                </a:solidFill>
              </a:rPr>
              <a:t> Usage </a:t>
            </a:r>
            <a:r>
              <a:rPr lang="hu-HU" dirty="0">
                <a:solidFill>
                  <a:srgbClr val="001180"/>
                </a:solidFill>
              </a:rPr>
              <a:t>i</a:t>
            </a:r>
            <a:r>
              <a:rPr lang="en-US" dirty="0">
                <a:solidFill>
                  <a:srgbClr val="001180"/>
                </a:solidFill>
              </a:rPr>
              <a:t>n </a:t>
            </a:r>
            <a:r>
              <a:rPr lang="hu-HU" dirty="0">
                <a:solidFill>
                  <a:srgbClr val="001180"/>
                </a:solidFill>
              </a:rPr>
              <a:t>t</a:t>
            </a:r>
            <a:r>
              <a:rPr lang="en-US" dirty="0">
                <a:solidFill>
                  <a:srgbClr val="001180"/>
                </a:solidFill>
              </a:rPr>
              <a:t>he Research Network – A</a:t>
            </a:r>
            <a:r>
              <a:rPr lang="hu-HU" dirty="0">
                <a:solidFill>
                  <a:srgbClr val="001180"/>
                </a:solidFill>
              </a:rPr>
              <a:t>I </a:t>
            </a:r>
            <a:r>
              <a:rPr lang="en-US" dirty="0">
                <a:solidFill>
                  <a:srgbClr val="001180"/>
                </a:solidFill>
              </a:rPr>
              <a:t>4 Science Program</a:t>
            </a:r>
            <a:endParaRPr lang="hu-HU" dirty="0">
              <a:solidFill>
                <a:srgbClr val="001180"/>
              </a:solidFill>
            </a:endParaRPr>
          </a:p>
        </p:txBody>
      </p:sp>
      <p:sp>
        <p:nvSpPr>
          <p:cNvPr id="9" name="Nyíl: ötszög 8">
            <a:extLst>
              <a:ext uri="{FF2B5EF4-FFF2-40B4-BE49-F238E27FC236}">
                <a16:creationId xmlns:a16="http://schemas.microsoft.com/office/drawing/2014/main" id="{E2C56713-E4F0-AFC7-4487-4FCA144A287C}"/>
              </a:ext>
            </a:extLst>
          </p:cNvPr>
          <p:cNvSpPr/>
          <p:nvPr/>
        </p:nvSpPr>
        <p:spPr>
          <a:xfrm>
            <a:off x="12869" y="2104948"/>
            <a:ext cx="7030338" cy="3568409"/>
          </a:xfrm>
          <a:prstGeom prst="homePlat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99" dirty="0"/>
          </a:p>
        </p:txBody>
      </p:sp>
      <p:pic>
        <p:nvPicPr>
          <p:cNvPr id="11" name="Kép 10" descr="A képen szöveg, Grafika, képernyőkép, Betűtípus látható&#10;&#10;Automatikusan generált leírás">
            <a:extLst>
              <a:ext uri="{FF2B5EF4-FFF2-40B4-BE49-F238E27FC236}">
                <a16:creationId xmlns:a16="http://schemas.microsoft.com/office/drawing/2014/main" id="{12CADCD4-CAF8-1997-17D1-63DAF103E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2154830"/>
            <a:ext cx="4445943" cy="3144352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0C7668E8-5D21-95BC-6341-A56156C032AD}"/>
              </a:ext>
            </a:extLst>
          </p:cNvPr>
          <p:cNvSpPr/>
          <p:nvPr/>
        </p:nvSpPr>
        <p:spPr>
          <a:xfrm>
            <a:off x="3307535" y="1081586"/>
            <a:ext cx="2927238" cy="40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66" b="1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GOALS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717A52EA-3271-1C5F-B332-2943015AFF9D}"/>
              </a:ext>
            </a:extLst>
          </p:cNvPr>
          <p:cNvCxnSpPr>
            <a:cxnSpLocks/>
          </p:cNvCxnSpPr>
          <p:nvPr/>
        </p:nvCxnSpPr>
        <p:spPr>
          <a:xfrm>
            <a:off x="3427504" y="1421831"/>
            <a:ext cx="2687300" cy="0"/>
          </a:xfrm>
          <a:prstGeom prst="line">
            <a:avLst/>
          </a:prstGeom>
          <a:ln w="19050">
            <a:solidFill>
              <a:srgbClr val="1D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378D671D-F382-B05A-B8B3-E3B853852D12}"/>
              </a:ext>
            </a:extLst>
          </p:cNvPr>
          <p:cNvCxnSpPr>
            <a:cxnSpLocks/>
          </p:cNvCxnSpPr>
          <p:nvPr/>
        </p:nvCxnSpPr>
        <p:spPr>
          <a:xfrm>
            <a:off x="3433568" y="1415767"/>
            <a:ext cx="0" cy="1172321"/>
          </a:xfrm>
          <a:prstGeom prst="line">
            <a:avLst/>
          </a:prstGeom>
          <a:ln w="19050">
            <a:solidFill>
              <a:srgbClr val="1D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>
            <a:extLst>
              <a:ext uri="{FF2B5EF4-FFF2-40B4-BE49-F238E27FC236}">
                <a16:creationId xmlns:a16="http://schemas.microsoft.com/office/drawing/2014/main" id="{9BDACB95-CFFF-8C9C-5DC7-FDAA74C5D9BC}"/>
              </a:ext>
            </a:extLst>
          </p:cNvPr>
          <p:cNvSpPr/>
          <p:nvPr/>
        </p:nvSpPr>
        <p:spPr>
          <a:xfrm>
            <a:off x="6969478" y="2644567"/>
            <a:ext cx="3466102" cy="40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66" b="1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SUPPORT FOR RESEARCHERS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F5F2B8BD-1C60-5773-1DED-46C2E2791347}"/>
              </a:ext>
            </a:extLst>
          </p:cNvPr>
          <p:cNvCxnSpPr/>
          <p:nvPr/>
        </p:nvCxnSpPr>
        <p:spPr>
          <a:xfrm>
            <a:off x="7089447" y="3008532"/>
            <a:ext cx="2687300" cy="0"/>
          </a:xfrm>
          <a:prstGeom prst="line">
            <a:avLst/>
          </a:prstGeom>
          <a:ln w="19050">
            <a:solidFill>
              <a:srgbClr val="1D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9B71233B-2A22-D2BA-4F46-3D0CEFE8836A}"/>
              </a:ext>
            </a:extLst>
          </p:cNvPr>
          <p:cNvCxnSpPr/>
          <p:nvPr/>
        </p:nvCxnSpPr>
        <p:spPr>
          <a:xfrm>
            <a:off x="7097912" y="3002468"/>
            <a:ext cx="0" cy="1631575"/>
          </a:xfrm>
          <a:prstGeom prst="line">
            <a:avLst/>
          </a:prstGeom>
          <a:ln w="19050">
            <a:solidFill>
              <a:srgbClr val="1D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19955848-5712-6047-C88E-C2272E35009B}"/>
              </a:ext>
            </a:extLst>
          </p:cNvPr>
          <p:cNvSpPr/>
          <p:nvPr/>
        </p:nvSpPr>
        <p:spPr>
          <a:xfrm>
            <a:off x="3307535" y="4499857"/>
            <a:ext cx="2927238" cy="40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66" b="1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OVERVIEW</a:t>
            </a:r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465E4BBF-0966-7605-1B82-DA4C45658B21}"/>
              </a:ext>
            </a:extLst>
          </p:cNvPr>
          <p:cNvCxnSpPr>
            <a:cxnSpLocks/>
          </p:cNvCxnSpPr>
          <p:nvPr/>
        </p:nvCxnSpPr>
        <p:spPr>
          <a:xfrm>
            <a:off x="3427504" y="4905173"/>
            <a:ext cx="2687300" cy="0"/>
          </a:xfrm>
          <a:prstGeom prst="line">
            <a:avLst/>
          </a:prstGeom>
          <a:ln w="19050">
            <a:solidFill>
              <a:srgbClr val="1D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1D1E2125-A839-3137-ED39-B01C769B87F3}"/>
              </a:ext>
            </a:extLst>
          </p:cNvPr>
          <p:cNvCxnSpPr>
            <a:cxnSpLocks/>
          </p:cNvCxnSpPr>
          <p:nvPr/>
        </p:nvCxnSpPr>
        <p:spPr>
          <a:xfrm>
            <a:off x="3433568" y="4899109"/>
            <a:ext cx="0" cy="1679563"/>
          </a:xfrm>
          <a:prstGeom prst="line">
            <a:avLst/>
          </a:prstGeom>
          <a:ln w="19050">
            <a:solidFill>
              <a:srgbClr val="1D7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79662D4-2914-4E5C-8444-F33396C21507}"/>
              </a:ext>
            </a:extLst>
          </p:cNvPr>
          <p:cNvSpPr txBox="1"/>
          <p:nvPr/>
        </p:nvSpPr>
        <p:spPr>
          <a:xfrm>
            <a:off x="3427195" y="1480666"/>
            <a:ext cx="6225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43" indent="-22854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Integrating AI tools into research activities</a:t>
            </a:r>
          </a:p>
          <a:p>
            <a:pPr marL="228543" indent="-22854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Unlocking new research opportunities through AI</a:t>
            </a:r>
          </a:p>
          <a:p>
            <a:pPr marL="228543" indent="-22854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Boosting the efficiency of research with AI tools</a:t>
            </a:r>
          </a:p>
          <a:p>
            <a:pPr marL="228543" indent="-228543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Enhancing the AI skills of HUN-REN researchers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65E61A2-1D46-B66E-26A1-95790E084D08}"/>
              </a:ext>
            </a:extLst>
          </p:cNvPr>
          <p:cNvSpPr txBox="1"/>
          <p:nvPr/>
        </p:nvSpPr>
        <p:spPr>
          <a:xfrm>
            <a:off x="7106380" y="3036333"/>
            <a:ext cx="5082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Aptos Narrow" panose="020B0004020202020204" pitchFamily="34" charset="0"/>
              </a:defRPr>
            </a:lvl1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Inspiration for exploring AI applications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Training to build and expand skills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Consulting to foster collaboration and innovative                                thinking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Technological support to increase the efficiency of                          research work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74F42A5A-B50C-D83E-5BD0-5DE884CBD58D}"/>
              </a:ext>
            </a:extLst>
          </p:cNvPr>
          <p:cNvSpPr txBox="1"/>
          <p:nvPr/>
        </p:nvSpPr>
        <p:spPr>
          <a:xfrm>
            <a:off x="3488271" y="4926133"/>
            <a:ext cx="6862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indent="-171450">
              <a:buFont typeface="Arial" panose="020B0604020202020204" pitchFamily="34" charset="0"/>
              <a:buChar char="•"/>
              <a:defRPr sz="1200">
                <a:latin typeface="Aptos Narrow" panose="020B0004020202020204" pitchFamily="34" charset="0"/>
              </a:defRPr>
            </a:lvl1pPr>
          </a:lstStyle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Institutional AI Ambassador Network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Central AI support services: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6F09975F-5A9C-7031-2C40-ED85ABBF103C}"/>
              </a:ext>
            </a:extLst>
          </p:cNvPr>
          <p:cNvSpPr txBox="1"/>
          <p:nvPr/>
        </p:nvSpPr>
        <p:spPr>
          <a:xfrm>
            <a:off x="3700954" y="5561913"/>
            <a:ext cx="68622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43" indent="-228543"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AI education and training (basic and advanced courses)</a:t>
            </a:r>
          </a:p>
          <a:p>
            <a:pPr marL="228543" indent="-228543"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Personalized AI support (expert teams and partner matchmaking)</a:t>
            </a:r>
          </a:p>
          <a:p>
            <a:pPr marL="228543" indent="-228543">
              <a:buFont typeface="Wingdings" panose="05000000000000000000" pitchFamily="2" charset="2"/>
              <a:buChar char="Ø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Access to AI technologies (custom AI frameworks and computational infrastructure)</a:t>
            </a:r>
          </a:p>
        </p:txBody>
      </p:sp>
    </p:spTree>
    <p:extLst>
      <p:ext uri="{BB962C8B-B14F-4D97-AF65-F5344CB8AC3E}">
        <p14:creationId xmlns:p14="http://schemas.microsoft.com/office/powerpoint/2010/main" val="40074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AI for Science program - services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 bwMode="auto">
          <a:xfrm>
            <a:off x="0" y="975840"/>
            <a:ext cx="3104383" cy="5881268"/>
          </a:xfrm>
          <a:prstGeom prst="rect">
            <a:avLst/>
          </a:prstGeom>
          <a:gradFill>
            <a:gsLst>
              <a:gs pos="0">
                <a:srgbClr val="71BE8C"/>
              </a:gs>
              <a:gs pos="100000">
                <a:srgbClr val="53C3F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Google Shape;176;g3160fe1ba60_0_210"/>
          <p:cNvSpPr txBox="1"/>
          <p:nvPr/>
        </p:nvSpPr>
        <p:spPr bwMode="auto">
          <a:xfrm>
            <a:off x="25462" y="5134551"/>
            <a:ext cx="3053458" cy="54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defRPr/>
            </a:pPr>
            <a:r>
              <a:rPr lang="en-GB" sz="2150" b="1">
                <a:solidFill>
                  <a:srgbClr val="FFFFFF"/>
                </a:solidFill>
              </a:rPr>
              <a:t>AUGMENTED Intelligence</a:t>
            </a:r>
            <a:endParaRPr sz="2150" b="1">
              <a:solidFill>
                <a:srgbClr val="FFFFFF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9272" y="2036228"/>
            <a:ext cx="2169614" cy="21696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rcRect t="-113" b="35413"/>
          <a:stretch/>
        </p:blipFill>
        <p:spPr bwMode="auto">
          <a:xfrm>
            <a:off x="873816" y="1821788"/>
            <a:ext cx="2088448" cy="301027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 bwMode="auto">
          <a:xfrm>
            <a:off x="3104382" y="5678009"/>
            <a:ext cx="9084443" cy="1178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r>
              <a:rPr lang="en-GB" sz="2400" b="1">
                <a:solidFill>
                  <a:srgbClr val="FFFFFF"/>
                </a:solidFill>
                <a:latin typeface="Arial"/>
              </a:rPr>
              <a:t>Organisational focus:</a:t>
            </a:r>
            <a:endParaRPr/>
          </a:p>
          <a:p>
            <a:pPr algn="ctr" defTabSz="1218895">
              <a:buClr>
                <a:srgbClr val="000000"/>
              </a:buClr>
              <a:defRPr/>
            </a:pPr>
            <a:r>
              <a:rPr lang="en-GB" sz="1850">
                <a:solidFill>
                  <a:srgbClr val="FFFFFF"/>
                </a:solidFill>
                <a:latin typeface="Arial"/>
              </a:rPr>
              <a:t>Choosing tools, trainings and engagement, culture change</a:t>
            </a: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Google Shape;228;g3160fe1ba60_0_110"/>
          <p:cNvPicPr/>
          <p:nvPr/>
        </p:nvPicPr>
        <p:blipFill>
          <a:blip r:embed="rId6"/>
          <a:srcRect l="4456" t="2551" r="1412" b="8067"/>
          <a:stretch/>
        </p:blipFill>
        <p:spPr bwMode="auto">
          <a:xfrm>
            <a:off x="4252870" y="1179554"/>
            <a:ext cx="6787468" cy="449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AI for Science program - results of the first 3 months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 bwMode="auto">
          <a:xfrm>
            <a:off x="0" y="975840"/>
            <a:ext cx="3104383" cy="5881268"/>
          </a:xfrm>
          <a:prstGeom prst="rect">
            <a:avLst/>
          </a:prstGeom>
          <a:gradFill>
            <a:gsLst>
              <a:gs pos="0">
                <a:srgbClr val="71BE8C"/>
              </a:gs>
              <a:gs pos="100000">
                <a:srgbClr val="53C3F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Google Shape;176;g3160fe1ba60_0_210"/>
          <p:cNvSpPr txBox="1"/>
          <p:nvPr/>
        </p:nvSpPr>
        <p:spPr bwMode="auto">
          <a:xfrm>
            <a:off x="25462" y="5134551"/>
            <a:ext cx="3053458" cy="54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defRPr/>
            </a:pPr>
            <a:r>
              <a:rPr lang="en-GB" sz="2150" b="1">
                <a:solidFill>
                  <a:srgbClr val="FFFFFF"/>
                </a:solidFill>
              </a:rPr>
              <a:t>AUGMENTED Intelligence</a:t>
            </a:r>
            <a:endParaRPr sz="2150" b="1">
              <a:solidFill>
                <a:srgbClr val="FFFFFF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9272" y="2036228"/>
            <a:ext cx="2169614" cy="21696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rcRect t="-113" b="35413"/>
          <a:stretch/>
        </p:blipFill>
        <p:spPr bwMode="auto">
          <a:xfrm>
            <a:off x="873816" y="1821788"/>
            <a:ext cx="2088448" cy="30102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23654" y="1385698"/>
            <a:ext cx="9068611" cy="3661758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 bwMode="auto">
          <a:xfrm>
            <a:off x="3104382" y="5678009"/>
            <a:ext cx="9084443" cy="1178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r>
              <a:rPr lang="en-GB" sz="2400" b="1">
                <a:solidFill>
                  <a:srgbClr val="FFFFFF"/>
                </a:solidFill>
                <a:latin typeface="Arial"/>
              </a:rPr>
              <a:t>Organisational focus:</a:t>
            </a:r>
            <a:endParaRPr/>
          </a:p>
          <a:p>
            <a:pPr algn="ctr" defTabSz="1218895">
              <a:buClr>
                <a:srgbClr val="000000"/>
              </a:buClr>
              <a:defRPr/>
            </a:pPr>
            <a:r>
              <a:rPr lang="en-GB" sz="1850">
                <a:solidFill>
                  <a:srgbClr val="FFFFFF"/>
                </a:solidFill>
                <a:latin typeface="Arial"/>
              </a:rPr>
              <a:t>Choosing tools, trainings and engagement, culture change</a:t>
            </a:r>
            <a:endParaRPr lang="hu-HU" sz="185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AI for Innovation – leveraging on specialist agents 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 bwMode="auto">
          <a:xfrm>
            <a:off x="1" y="975839"/>
            <a:ext cx="3104381" cy="5881268"/>
          </a:xfrm>
          <a:prstGeom prst="rect">
            <a:avLst/>
          </a:prstGeom>
          <a:gradFill>
            <a:gsLst>
              <a:gs pos="0">
                <a:srgbClr val="53C3F1"/>
              </a:gs>
              <a:gs pos="97000">
                <a:srgbClr val="1D71B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3104382" y="5678009"/>
            <a:ext cx="9084443" cy="1178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r>
              <a:rPr lang="en-GB" sz="2400" b="1">
                <a:solidFill>
                  <a:srgbClr val="FFFFFF"/>
                </a:solidFill>
                <a:latin typeface="Arial"/>
              </a:rPr>
              <a:t>Organisational focus</a:t>
            </a:r>
            <a:endParaRPr/>
          </a:p>
          <a:p>
            <a:pPr algn="ctr" defTabSz="1218895">
              <a:buClr>
                <a:srgbClr val="000000"/>
              </a:buClr>
              <a:defRPr/>
            </a:pPr>
            <a:r>
              <a:rPr lang="en-GB" sz="1850">
                <a:solidFill>
                  <a:srgbClr val="FFFFFF"/>
                </a:solidFill>
                <a:latin typeface="Arial"/>
              </a:rPr>
              <a:t>Developing AI automated processes, integrating virtual and human processes, developing quality assurance of processes</a:t>
            </a: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82979" y="2411447"/>
            <a:ext cx="8957463" cy="2428735"/>
          </a:xfrm>
          <a:prstGeom prst="rect">
            <a:avLst/>
          </a:prstGeom>
        </p:spPr>
      </p:pic>
      <p:sp>
        <p:nvSpPr>
          <p:cNvPr id="8" name="Google Shape;164;g311bda3a62d_0_358"/>
          <p:cNvSpPr txBox="1"/>
          <p:nvPr/>
        </p:nvSpPr>
        <p:spPr bwMode="auto">
          <a:xfrm>
            <a:off x="3279988" y="1250554"/>
            <a:ext cx="6197171" cy="8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1218895">
              <a:defRPr/>
            </a:pPr>
            <a:r>
              <a:rPr lang="en-GB" sz="2650">
                <a:solidFill>
                  <a:srgbClr val="000000"/>
                </a:solidFill>
              </a:rPr>
              <a:t>Virtual ideation team: from innovation to value propositons and potential personas</a:t>
            </a:r>
            <a:endParaRPr/>
          </a:p>
        </p:txBody>
      </p:sp>
      <p:sp>
        <p:nvSpPr>
          <p:cNvPr id="6" name="Google Shape;176;g3160fe1ba60_0_210"/>
          <p:cNvSpPr txBox="1"/>
          <p:nvPr/>
        </p:nvSpPr>
        <p:spPr bwMode="auto">
          <a:xfrm>
            <a:off x="-8478" y="5213546"/>
            <a:ext cx="3053458" cy="54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defRPr/>
            </a:pPr>
            <a:r>
              <a:rPr lang="en-GB" sz="2150" b="1">
                <a:solidFill>
                  <a:srgbClr val="FFFFFF"/>
                </a:solidFill>
              </a:rPr>
              <a:t>AUTOMATED Intelligence</a:t>
            </a:r>
            <a:endParaRPr sz="2150" b="1">
              <a:solidFill>
                <a:srgbClr val="FFFFFF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rcRect l="-524" t="-680" r="524" b="35979"/>
          <a:stretch/>
        </p:blipFill>
        <p:spPr bwMode="auto">
          <a:xfrm>
            <a:off x="521826" y="1197870"/>
            <a:ext cx="2088448" cy="3010271"/>
          </a:xfrm>
          <a:prstGeom prst="rect">
            <a:avLst/>
          </a:prstGeom>
        </p:spPr>
      </p:pic>
      <p:pic>
        <p:nvPicPr>
          <p:cNvPr id="12" name="Kép 11" descr="A képen művészet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-64718" y="3152911"/>
            <a:ext cx="1657680" cy="1647455"/>
          </a:xfrm>
          <a:prstGeom prst="rect">
            <a:avLst/>
          </a:prstGeom>
        </p:spPr>
      </p:pic>
      <p:pic>
        <p:nvPicPr>
          <p:cNvPr id="15" name="Kép 14" descr="A képen művészet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8364" y="3140930"/>
            <a:ext cx="1659436" cy="1659436"/>
          </a:xfrm>
          <a:prstGeom prst="rect">
            <a:avLst/>
          </a:prstGeom>
        </p:spPr>
      </p:pic>
      <p:pic>
        <p:nvPicPr>
          <p:cNvPr id="17" name="Kép 16" descr="A képen művészet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75990" y="3147739"/>
            <a:ext cx="1659436" cy="1659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AI for Innovation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 bwMode="auto">
          <a:xfrm>
            <a:off x="1" y="975839"/>
            <a:ext cx="3104381" cy="5881268"/>
          </a:xfrm>
          <a:prstGeom prst="rect">
            <a:avLst/>
          </a:prstGeom>
          <a:gradFill>
            <a:gsLst>
              <a:gs pos="0">
                <a:srgbClr val="53C3F1"/>
              </a:gs>
              <a:gs pos="97000">
                <a:srgbClr val="1D71B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0" name="Csoportba foglalás 39"/>
          <p:cNvGrpSpPr/>
          <p:nvPr/>
        </p:nvGrpSpPr>
        <p:grpSpPr bwMode="auto">
          <a:xfrm>
            <a:off x="3104382" y="1724965"/>
            <a:ext cx="9216383" cy="5140984"/>
            <a:chOff x="769204" y="1140724"/>
            <a:chExt cx="7831820" cy="4002777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/>
            <a:srcRect b="12328"/>
            <a:stretch/>
          </p:blipFill>
          <p:spPr bwMode="auto">
            <a:xfrm>
              <a:off x="769204" y="3611221"/>
              <a:ext cx="7731688" cy="1532280"/>
            </a:xfrm>
            <a:prstGeom prst="rect">
              <a:avLst/>
            </a:prstGeom>
          </p:spPr>
        </p:pic>
        <p:grpSp>
          <p:nvGrpSpPr>
            <p:cNvPr id="6" name="Csoportba foglalás 5"/>
            <p:cNvGrpSpPr/>
            <p:nvPr/>
          </p:nvGrpSpPr>
          <p:grpSpPr bwMode="auto">
            <a:xfrm>
              <a:off x="769205" y="1910459"/>
              <a:ext cx="1555072" cy="1465530"/>
              <a:chOff x="455959" y="1817025"/>
              <a:chExt cx="1555072" cy="2130075"/>
            </a:xfrm>
          </p:grpSpPr>
          <p:sp>
            <p:nvSpPr>
              <p:cNvPr id="9" name="Google Shape;168;g3160fe1ba60_0_210"/>
              <p:cNvSpPr/>
              <p:nvPr/>
            </p:nvSpPr>
            <p:spPr bwMode="auto">
              <a:xfrm>
                <a:off x="455959" y="1817025"/>
                <a:ext cx="1555072" cy="407700"/>
              </a:xfrm>
              <a:prstGeom prst="homePlate">
                <a:avLst>
                  <a:gd name="adj" fmla="val 50000"/>
                </a:avLst>
              </a:prstGeom>
              <a:solidFill>
                <a:srgbClr val="CFE9D8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200"/>
                  <a:t>Selling expertise</a:t>
                </a:r>
                <a:endParaRPr sz="1050"/>
              </a:p>
            </p:txBody>
          </p:sp>
          <p:sp>
            <p:nvSpPr>
              <p:cNvPr id="12" name="Google Shape;169;g3160fe1ba60_0_210"/>
              <p:cNvSpPr/>
              <p:nvPr/>
            </p:nvSpPr>
            <p:spPr bwMode="auto">
              <a:xfrm>
                <a:off x="455959" y="2967302"/>
                <a:ext cx="1555071" cy="407700"/>
              </a:xfrm>
              <a:prstGeom prst="homePlate">
                <a:avLst>
                  <a:gd name="adj" fmla="val 50000"/>
                </a:avLst>
              </a:prstGeom>
              <a:solidFill>
                <a:srgbClr val="71BE8C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200"/>
                  <a:t>Patent</a:t>
                </a:r>
                <a:endParaRPr sz="1200"/>
              </a:p>
            </p:txBody>
          </p:sp>
          <p:sp>
            <p:nvSpPr>
              <p:cNvPr id="16" name="Google Shape;170;g3160fe1ba60_0_210"/>
              <p:cNvSpPr/>
              <p:nvPr/>
            </p:nvSpPr>
            <p:spPr bwMode="auto">
              <a:xfrm>
                <a:off x="455959" y="2394776"/>
                <a:ext cx="1542198" cy="407700"/>
              </a:xfrm>
              <a:prstGeom prst="homePlate">
                <a:avLst>
                  <a:gd name="adj" fmla="val 50000"/>
                </a:avLst>
              </a:prstGeom>
              <a:solidFill>
                <a:srgbClr val="B0DABF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200"/>
                  <a:t>Local interest product</a:t>
                </a:r>
                <a:endParaRPr sz="1200"/>
              </a:p>
            </p:txBody>
          </p:sp>
          <p:sp>
            <p:nvSpPr>
              <p:cNvPr id="17" name="Google Shape;171;g3160fe1ba60_0_210"/>
              <p:cNvSpPr/>
              <p:nvPr/>
            </p:nvSpPr>
            <p:spPr bwMode="auto">
              <a:xfrm>
                <a:off x="455959" y="3539400"/>
                <a:ext cx="1555071" cy="407700"/>
              </a:xfrm>
              <a:prstGeom prst="homePlate">
                <a:avLst>
                  <a:gd name="adj" fmla="val 50000"/>
                </a:avLst>
              </a:prstGeom>
              <a:solidFill>
                <a:srgbClr val="45996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200" b="1">
                    <a:solidFill>
                      <a:srgbClr val="FFFFFF"/>
                    </a:solidFill>
                  </a:rPr>
                  <a:t>Scalable product</a:t>
                </a:r>
                <a:endParaRPr sz="12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Csoportba foglalás 17"/>
            <p:cNvGrpSpPr/>
            <p:nvPr/>
          </p:nvGrpSpPr>
          <p:grpSpPr bwMode="auto">
            <a:xfrm>
              <a:off x="2336136" y="1140724"/>
              <a:ext cx="5872762" cy="2308009"/>
              <a:chOff x="2073809" y="797625"/>
              <a:chExt cx="4739076" cy="3230089"/>
            </a:xfrm>
          </p:grpSpPr>
          <p:sp>
            <p:nvSpPr>
              <p:cNvPr id="19" name="Google Shape;165;g3160fe1ba60_0_210"/>
              <p:cNvSpPr/>
              <p:nvPr/>
            </p:nvSpPr>
            <p:spPr bwMode="auto">
              <a:xfrm>
                <a:off x="2094559" y="1146150"/>
                <a:ext cx="1536300" cy="407700"/>
              </a:xfrm>
              <a:prstGeom prst="homePlate">
                <a:avLst>
                  <a:gd name="adj" fmla="val 50000"/>
                </a:avLst>
              </a:prstGeom>
              <a:solidFill>
                <a:srgbClr val="53C3F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450" b="1">
                    <a:solidFill>
                      <a:srgbClr val="FFFFFF"/>
                    </a:solidFill>
                  </a:rPr>
                  <a:t>Applied research</a:t>
                </a:r>
                <a:endParaRPr sz="145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Google Shape;166;g3160fe1ba60_0_210"/>
              <p:cNvSpPr/>
              <p:nvPr/>
            </p:nvSpPr>
            <p:spPr bwMode="auto">
              <a:xfrm>
                <a:off x="3685500" y="1146150"/>
                <a:ext cx="1536300" cy="407700"/>
              </a:xfrm>
              <a:prstGeom prst="homePlate">
                <a:avLst>
                  <a:gd name="adj" fmla="val 50000"/>
                </a:avLst>
              </a:prstGeom>
              <a:solidFill>
                <a:srgbClr val="1D71B8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450" b="1">
                    <a:solidFill>
                      <a:srgbClr val="FFFFFF"/>
                    </a:solidFill>
                  </a:rPr>
                  <a:t>Product development</a:t>
                </a:r>
                <a:endParaRPr sz="145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167;g3160fe1ba60_0_210"/>
              <p:cNvSpPr/>
              <p:nvPr/>
            </p:nvSpPr>
            <p:spPr bwMode="auto">
              <a:xfrm>
                <a:off x="5276442" y="1146150"/>
                <a:ext cx="1536300" cy="407700"/>
              </a:xfrm>
              <a:prstGeom prst="homePlate">
                <a:avLst>
                  <a:gd name="adj" fmla="val 50000"/>
                </a:avLst>
              </a:prstGeom>
              <a:solidFill>
                <a:srgbClr val="B58FC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450" b="1">
                    <a:solidFill>
                      <a:srgbClr val="FFFFFF"/>
                    </a:solidFill>
                  </a:rPr>
                  <a:t>Marketable product</a:t>
                </a:r>
                <a:endParaRPr sz="145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175;g3160fe1ba60_0_210"/>
              <p:cNvSpPr txBox="1"/>
              <p:nvPr/>
            </p:nvSpPr>
            <p:spPr bwMode="auto">
              <a:xfrm>
                <a:off x="3685509" y="797625"/>
                <a:ext cx="1275599" cy="4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450"/>
                  <a:t>TRL 4-6</a:t>
                </a:r>
                <a:endParaRPr sz="1450"/>
              </a:p>
            </p:txBody>
          </p:sp>
          <p:sp>
            <p:nvSpPr>
              <p:cNvPr id="23" name="Google Shape;176;g3160fe1ba60_0_210"/>
              <p:cNvSpPr txBox="1"/>
              <p:nvPr/>
            </p:nvSpPr>
            <p:spPr bwMode="auto">
              <a:xfrm>
                <a:off x="2178709" y="797625"/>
                <a:ext cx="1275599" cy="4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450"/>
                  <a:t>TRL 1-3</a:t>
                </a:r>
                <a:endParaRPr sz="1450"/>
              </a:p>
            </p:txBody>
          </p:sp>
          <p:sp>
            <p:nvSpPr>
              <p:cNvPr id="24" name="Google Shape;177;g3160fe1ba60_0_210"/>
              <p:cNvSpPr txBox="1"/>
              <p:nvPr/>
            </p:nvSpPr>
            <p:spPr bwMode="auto">
              <a:xfrm>
                <a:off x="5276459" y="797625"/>
                <a:ext cx="1275599" cy="4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r>
                  <a:rPr lang="en-GB" sz="1450"/>
                  <a:t>TRL 7-9</a:t>
                </a:r>
                <a:endParaRPr sz="1450"/>
              </a:p>
            </p:txBody>
          </p:sp>
          <p:sp>
            <p:nvSpPr>
              <p:cNvPr id="25" name="Google Shape;182;g3160fe1ba60_0_210"/>
              <p:cNvSpPr/>
              <p:nvPr/>
            </p:nvSpPr>
            <p:spPr bwMode="auto">
              <a:xfrm rot="16199998">
                <a:off x="3376722" y="540712"/>
                <a:ext cx="2143625" cy="4728700"/>
              </a:xfrm>
              <a:prstGeom prst="flowChartManualOperation">
                <a:avLst/>
              </a:prstGeom>
              <a:solidFill>
                <a:schemeClr val="bg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68" tIns="121868" rIns="121868" bIns="121868" anchor="ctr" anchorCtr="0">
                <a:noAutofit/>
              </a:bodyPr>
              <a:lstStyle>
                <a:def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1pPr>
                <a:lvl2pPr marR="0" lvl="1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2pPr>
                <a:lvl3pPr marR="0" lvl="2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3pPr>
                <a:lvl4pPr marR="0" lvl="3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4pPr>
                <a:lvl5pPr marR="0" lvl="4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5pPr>
                <a:lvl6pPr marR="0" lvl="5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6pPr>
                <a:lvl7pPr marR="0" lvl="6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7pPr>
                <a:lvl8pPr marR="0" lvl="7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8pPr>
                <a:lvl9pPr marR="0" lvl="8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lvl9pPr>
              </a:lstStyle>
              <a:p>
                <a:pPr algn="ctr" defTabSz="1218895">
                  <a:defRPr/>
                </a:pPr>
                <a:endParaRPr sz="1600"/>
              </a:p>
            </p:txBody>
          </p:sp>
          <p:cxnSp>
            <p:nvCxnSpPr>
              <p:cNvPr id="26" name="Google Shape;183;g3160fe1ba60_0_210"/>
              <p:cNvCxnSpPr/>
              <p:nvPr/>
            </p:nvCxnSpPr>
            <p:spPr bwMode="auto">
              <a:xfrm>
                <a:off x="3655175" y="1106375"/>
                <a:ext cx="0" cy="292133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184;g3160fe1ba60_0_210"/>
              <p:cNvCxnSpPr/>
              <p:nvPr/>
            </p:nvCxnSpPr>
            <p:spPr bwMode="auto">
              <a:xfrm>
                <a:off x="5246113" y="1161275"/>
                <a:ext cx="0" cy="286643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185;g3160fe1ba60_0_210"/>
              <p:cNvCxnSpPr>
                <a:stCxn id="25" idx="0"/>
                <a:endCxn id="25" idx="2"/>
              </p:cNvCxnSpPr>
              <p:nvPr/>
            </p:nvCxnSpPr>
            <p:spPr bwMode="auto">
              <a:xfrm>
                <a:off x="2084184" y="2905063"/>
                <a:ext cx="4728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186;g3160fe1ba60_0_210"/>
              <p:cNvCxnSpPr/>
              <p:nvPr/>
            </p:nvCxnSpPr>
            <p:spPr bwMode="auto">
              <a:xfrm>
                <a:off x="2094559" y="2320650"/>
                <a:ext cx="4697700" cy="26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187;g3160fe1ba60_0_210"/>
              <p:cNvCxnSpPr/>
              <p:nvPr/>
            </p:nvCxnSpPr>
            <p:spPr bwMode="auto">
              <a:xfrm rot="10800000" flipH="1">
                <a:off x="2073809" y="3243675"/>
                <a:ext cx="4697700" cy="20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" name="Google Shape;177;g3160fe1ba60_0_210"/>
            <p:cNvSpPr txBox="1"/>
            <p:nvPr/>
          </p:nvSpPr>
          <p:spPr bwMode="auto">
            <a:xfrm>
              <a:off x="4646324" y="3673296"/>
              <a:ext cx="1367927" cy="4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1218895">
                <a:defRPr/>
              </a:pPr>
              <a:r>
                <a:rPr lang="en-GB" sz="1600" b="1">
                  <a:solidFill>
                    <a:srgbClr val="FFFFFF"/>
                  </a:solidFill>
                </a:rPr>
                <a:t>INCUBATION</a:t>
              </a:r>
              <a:endParaRPr/>
            </a:p>
          </p:txBody>
        </p:sp>
        <p:sp>
          <p:nvSpPr>
            <p:cNvPr id="32" name="Google Shape;177;g3160fe1ba60_0_210"/>
            <p:cNvSpPr txBox="1"/>
            <p:nvPr/>
          </p:nvSpPr>
          <p:spPr bwMode="auto">
            <a:xfrm>
              <a:off x="6595294" y="3673296"/>
              <a:ext cx="1562330" cy="4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1218895">
                <a:defRPr/>
              </a:pPr>
              <a:r>
                <a:rPr lang="en-GB" sz="1600" b="1">
                  <a:solidFill>
                    <a:srgbClr val="FFFFFF"/>
                  </a:solidFill>
                </a:rPr>
                <a:t>GO TO MARKET</a:t>
              </a:r>
              <a:endParaRPr/>
            </a:p>
          </p:txBody>
        </p:sp>
        <p:sp>
          <p:nvSpPr>
            <p:cNvPr id="33" name="Google Shape;177;g3160fe1ba60_0_210"/>
            <p:cNvSpPr txBox="1"/>
            <p:nvPr/>
          </p:nvSpPr>
          <p:spPr bwMode="auto">
            <a:xfrm>
              <a:off x="2059900" y="3673579"/>
              <a:ext cx="2378569" cy="4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1218895">
                <a:defRPr/>
              </a:pPr>
              <a:r>
                <a:rPr lang="en-GB" sz="1600" b="1">
                  <a:solidFill>
                    <a:srgbClr val="FFFFFF"/>
                  </a:solidFill>
                </a:rPr>
                <a:t>RnD SUPPORT</a:t>
              </a:r>
              <a:endParaRPr/>
            </a:p>
          </p:txBody>
        </p:sp>
        <p:sp>
          <p:nvSpPr>
            <p:cNvPr id="34" name="Google Shape;175;g3160fe1ba60_0_210"/>
            <p:cNvSpPr txBox="1"/>
            <p:nvPr/>
          </p:nvSpPr>
          <p:spPr bwMode="auto">
            <a:xfrm>
              <a:off x="1855595" y="3942525"/>
              <a:ext cx="2489344" cy="4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59463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Patent research</a:t>
              </a:r>
              <a:endParaRPr/>
            </a:p>
            <a:p>
              <a:pPr marL="59463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Ideas for productification</a:t>
              </a:r>
            </a:p>
            <a:p>
              <a:pPr marL="59463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Science-communication</a:t>
              </a:r>
              <a:endParaRPr/>
            </a:p>
            <a:p>
              <a:pPr marL="380905" indent="-380905" defTabSz="1218895">
                <a:spcBef>
                  <a:spcPts val="800"/>
                </a:spcBef>
                <a:buFont typeface="Arial"/>
                <a:buChar char="•"/>
                <a:defRPr/>
              </a:pPr>
              <a:endParaRPr sz="1450"/>
            </a:p>
          </p:txBody>
        </p:sp>
        <p:sp>
          <p:nvSpPr>
            <p:cNvPr id="35" name="Google Shape;175;g3160fe1ba60_0_210"/>
            <p:cNvSpPr txBox="1"/>
            <p:nvPr/>
          </p:nvSpPr>
          <p:spPr bwMode="auto">
            <a:xfrm>
              <a:off x="4139354" y="3938546"/>
              <a:ext cx="2105207" cy="92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38090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Product refinement</a:t>
              </a:r>
              <a:endParaRPr/>
            </a:p>
            <a:p>
              <a:pPr marL="38090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Competitor analysis</a:t>
              </a:r>
              <a:endParaRPr/>
            </a:p>
            <a:p>
              <a:pPr marL="38090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Producing marketing materials</a:t>
              </a:r>
              <a:endParaRPr/>
            </a:p>
            <a:p>
              <a:pPr marL="380905" indent="-380905" defTabSz="1218895">
                <a:spcBef>
                  <a:spcPts val="800"/>
                </a:spcBef>
                <a:buFont typeface="Arial"/>
                <a:buChar char="•"/>
                <a:defRPr/>
              </a:pPr>
              <a:endParaRPr lang="en-GB" sz="1450"/>
            </a:p>
            <a:p>
              <a:pPr marL="380905" indent="-380905" defTabSz="1218895">
                <a:spcBef>
                  <a:spcPts val="800"/>
                </a:spcBef>
                <a:buFont typeface="Arial"/>
                <a:buChar char="•"/>
                <a:defRPr/>
              </a:pPr>
              <a:endParaRPr sz="1450"/>
            </a:p>
          </p:txBody>
        </p:sp>
        <p:sp>
          <p:nvSpPr>
            <p:cNvPr id="36" name="Google Shape;175;g3160fe1ba60_0_210"/>
            <p:cNvSpPr txBox="1"/>
            <p:nvPr/>
          </p:nvSpPr>
          <p:spPr bwMode="auto">
            <a:xfrm>
              <a:off x="6200534" y="3945888"/>
              <a:ext cx="2400490" cy="1077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t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38090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Finding partners</a:t>
              </a:r>
              <a:endParaRPr/>
            </a:p>
            <a:p>
              <a:pPr marL="38090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First contact email</a:t>
              </a:r>
              <a:endParaRPr/>
            </a:p>
            <a:p>
              <a:pPr marL="380905" indent="-141782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r>
                <a:rPr lang="en-GB" sz="1450">
                  <a:solidFill>
                    <a:srgbClr val="FFFFFF"/>
                  </a:solidFill>
                </a:rPr>
                <a:t>Creating pitch-deck</a:t>
              </a:r>
              <a:endParaRPr/>
            </a:p>
            <a:p>
              <a:pPr marL="380905" indent="-380905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endParaRPr lang="en-GB" sz="1450">
                <a:solidFill>
                  <a:srgbClr val="FFFFFF"/>
                </a:solidFill>
              </a:endParaRPr>
            </a:p>
            <a:p>
              <a:pPr marL="380905" indent="-380905" defTabSz="1218895">
                <a:spcBef>
                  <a:spcPts val="800"/>
                </a:spcBef>
                <a:buClr>
                  <a:srgbClr val="FFFFFF"/>
                </a:buClr>
                <a:buFont typeface="Arial"/>
                <a:buChar char="•"/>
                <a:defRPr/>
              </a:pPr>
              <a:endParaRPr sz="1450">
                <a:solidFill>
                  <a:srgbClr val="FFFFFF"/>
                </a:solidFill>
              </a:endParaRPr>
            </a:p>
          </p:txBody>
        </p:sp>
        <p:cxnSp>
          <p:nvCxnSpPr>
            <p:cNvPr id="37" name="Egyenes összekötő 36"/>
            <p:cNvCxnSpPr/>
            <p:nvPr/>
          </p:nvCxnSpPr>
          <p:spPr bwMode="auto">
            <a:xfrm>
              <a:off x="2046299" y="3707293"/>
              <a:ext cx="0" cy="13386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 bwMode="auto">
            <a:xfrm>
              <a:off x="4295798" y="3707293"/>
              <a:ext cx="0" cy="13386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 bwMode="auto">
            <a:xfrm>
              <a:off x="6304773" y="3687807"/>
              <a:ext cx="0" cy="13386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Google Shape;164;g311bda3a62d_0_358"/>
          <p:cNvSpPr txBox="1"/>
          <p:nvPr/>
        </p:nvSpPr>
        <p:spPr bwMode="auto">
          <a:xfrm>
            <a:off x="3170064" y="992995"/>
            <a:ext cx="7224909" cy="8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18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118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defTabSz="1218895">
              <a:defRPr/>
            </a:pPr>
            <a:r>
              <a:rPr lang="en-GB" sz="2650">
                <a:solidFill>
                  <a:srgbClr val="000000"/>
                </a:solidFill>
              </a:rPr>
              <a:t>Goal: supporting the whole value chain with agents</a:t>
            </a:r>
            <a:endParaRPr lang="en-GB" sz="2650" b="0">
              <a:solidFill>
                <a:srgbClr val="000000"/>
              </a:solidFill>
            </a:endParaRPr>
          </a:p>
        </p:txBody>
      </p:sp>
      <p:sp>
        <p:nvSpPr>
          <p:cNvPr id="7" name="Google Shape;176;g3160fe1ba60_0_210"/>
          <p:cNvSpPr txBox="1"/>
          <p:nvPr/>
        </p:nvSpPr>
        <p:spPr bwMode="auto">
          <a:xfrm>
            <a:off x="-8478" y="5213546"/>
            <a:ext cx="3053458" cy="54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defRPr/>
            </a:pPr>
            <a:r>
              <a:rPr lang="en-GB" sz="2150" b="1">
                <a:solidFill>
                  <a:srgbClr val="FFFFFF"/>
                </a:solidFill>
              </a:rPr>
              <a:t>AUTOMATED Intelligence</a:t>
            </a:r>
            <a:endParaRPr sz="2150" b="1">
              <a:solidFill>
                <a:srgbClr val="FFFFFF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rcRect l="-524" t="-680" r="524" b="35979"/>
          <a:stretch/>
        </p:blipFill>
        <p:spPr bwMode="auto">
          <a:xfrm>
            <a:off x="521826" y="1197870"/>
            <a:ext cx="2088448" cy="3010271"/>
          </a:xfrm>
          <a:prstGeom prst="rect">
            <a:avLst/>
          </a:prstGeom>
        </p:spPr>
      </p:pic>
      <p:pic>
        <p:nvPicPr>
          <p:cNvPr id="14" name="Kép 13" descr="A képen művészet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-64718" y="3152911"/>
            <a:ext cx="1657680" cy="1647455"/>
          </a:xfrm>
          <a:prstGeom prst="rect">
            <a:avLst/>
          </a:prstGeom>
        </p:spPr>
      </p:pic>
      <p:pic>
        <p:nvPicPr>
          <p:cNvPr id="41" name="Kép 40" descr="A képen művészet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8364" y="3140930"/>
            <a:ext cx="1659436" cy="1659436"/>
          </a:xfrm>
          <a:prstGeom prst="rect">
            <a:avLst/>
          </a:prstGeom>
        </p:spPr>
      </p:pic>
      <p:pic>
        <p:nvPicPr>
          <p:cNvPr id="44" name="Kép 43" descr="A képen művészet látható&#10;&#10;Lehet, hogy a mesterséges intelligencia által generált tartalom helytelen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75990" y="3147739"/>
            <a:ext cx="1659436" cy="16594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1bda3a62d_0_456"/>
          <p:cNvSpPr txBox="1">
            <a:spLocks noGrp="1"/>
          </p:cNvSpPr>
          <p:nvPr>
            <p:ph type="title"/>
          </p:nvPr>
        </p:nvSpPr>
        <p:spPr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rtl="0"/>
            <a:r>
              <a:rPr lang="hu-HU" dirty="0" err="1"/>
              <a:t>Self</a:t>
            </a:r>
            <a:r>
              <a:rPr lang="hu-HU" dirty="0"/>
              <a:t> Standing AI </a:t>
            </a:r>
            <a:r>
              <a:rPr lang="hu-HU" dirty="0" err="1"/>
              <a:t>Scientist</a:t>
            </a:r>
            <a:r>
              <a:rPr lang="en-GB" dirty="0"/>
              <a:t>?</a:t>
            </a:r>
            <a:endParaRPr dirty="0"/>
          </a:p>
        </p:txBody>
      </p:sp>
      <p:pic>
        <p:nvPicPr>
          <p:cNvPr id="338" name="Google Shape;338;g311bda3a62d_0_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47" y="1178987"/>
            <a:ext cx="9449604" cy="158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11bda3a62d_0_4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635" y="2045694"/>
            <a:ext cx="8358159" cy="393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 descr="A képen szöveg, Grafika, képernyőkép, Betűtípus látható&#10;&#10;Automatikusan generált leírás">
            <a:extLst>
              <a:ext uri="{FF2B5EF4-FFF2-40B4-BE49-F238E27FC236}">
                <a16:creationId xmlns:a16="http://schemas.microsoft.com/office/drawing/2014/main" id="{F4E94AFA-DC14-D643-7571-3CD1442C13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972" y="-101075"/>
            <a:ext cx="1666872" cy="1178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Google Shape;164;g311bda3a62d_0_358"/>
          <p:cNvSpPr txBox="1">
            <a:spLocks noGrp="1"/>
          </p:cNvSpPr>
          <p:nvPr>
            <p:ph type="title"/>
          </p:nvPr>
        </p:nvSpPr>
        <p:spPr bwMode="auto">
          <a:xfrm>
            <a:off x="335192" y="893"/>
            <a:ext cx="9317573" cy="97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>
              <a:defRPr/>
            </a:pPr>
            <a:r>
              <a:rPr lang="en-GB"/>
              <a:t>AI-first Science – www.ai1science.com</a:t>
            </a:r>
            <a:endParaRPr/>
          </a:p>
        </p:txBody>
      </p:sp>
      <p:pic>
        <p:nvPicPr>
          <p:cNvPr id="2" name="Kép 1" descr="A képen szöveg, Grafika, képernyőkép, Betűtípus látható&#10;&#10;Automatikusan generált leírá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4972" y="-101075"/>
            <a:ext cx="1666872" cy="117888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 bwMode="auto">
          <a:xfrm>
            <a:off x="2" y="980833"/>
            <a:ext cx="3104381" cy="5881269"/>
          </a:xfrm>
          <a:prstGeom prst="rect">
            <a:avLst/>
          </a:prstGeom>
          <a:gradFill>
            <a:gsLst>
              <a:gs pos="0">
                <a:srgbClr val="1D71B8"/>
              </a:gs>
              <a:gs pos="71000">
                <a:srgbClr val="B58FC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>
              <a:buClr>
                <a:srgbClr val="000000"/>
              </a:buClr>
              <a:defRPr/>
            </a:pPr>
            <a:endParaRPr lang="hu-HU" sz="18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/>
          <a:srcRect r="13510"/>
          <a:stretch/>
        </p:blipFill>
        <p:spPr bwMode="auto">
          <a:xfrm>
            <a:off x="3104383" y="1001743"/>
            <a:ext cx="9084439" cy="5861532"/>
          </a:xfrm>
          <a:prstGeom prst="rect">
            <a:avLst/>
          </a:prstGeom>
        </p:spPr>
      </p:pic>
      <p:sp>
        <p:nvSpPr>
          <p:cNvPr id="4" name="Google Shape;176;g3160fe1ba60_0_210"/>
          <p:cNvSpPr txBox="1"/>
          <p:nvPr/>
        </p:nvSpPr>
        <p:spPr bwMode="auto">
          <a:xfrm>
            <a:off x="81995" y="5340843"/>
            <a:ext cx="2819192" cy="48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defTabSz="1218895">
              <a:defRPr/>
            </a:pPr>
            <a:r>
              <a:rPr lang="en-GB" sz="2150" b="1">
                <a:solidFill>
                  <a:srgbClr val="FFFFFF"/>
                </a:solidFill>
              </a:rPr>
              <a:t>AUTONOMOUS Intelligence</a:t>
            </a:r>
            <a:endParaRPr sz="2150" b="1"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rcRect t="-19028" r="-44420" b="38116"/>
          <a:stretch/>
        </p:blipFill>
        <p:spPr bwMode="auto">
          <a:xfrm>
            <a:off x="137306" y="1699943"/>
            <a:ext cx="2217786" cy="27681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rcRect t="771" b="771"/>
          <a:stretch/>
        </p:blipFill>
        <p:spPr bwMode="auto">
          <a:xfrm>
            <a:off x="137306" y="2317363"/>
            <a:ext cx="2942451" cy="2897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ln w="19050">
          <a:solidFill>
            <a:schemeClr val="accent1"/>
          </a:solidFill>
          <a:miter lim="800000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Arial"/>
        <a:cs typeface="Arial"/>
      </a:majorFont>
      <a:minorFont>
        <a:latin typeface="HP Simplifi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420</Words>
  <Application>Microsoft Office PowerPoint</Application>
  <PresentationFormat>Egyéni</PresentationFormat>
  <Paragraphs>96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Calluna</vt:lpstr>
      <vt:lpstr>Constantia</vt:lpstr>
      <vt:lpstr>Franklin Gothic Book</vt:lpstr>
      <vt:lpstr>HP Simplified</vt:lpstr>
      <vt:lpstr>Open Sans</vt:lpstr>
      <vt:lpstr>Open Sans Semibold</vt:lpstr>
      <vt:lpstr>Play</vt:lpstr>
      <vt:lpstr>source-sans-pro</vt:lpstr>
      <vt:lpstr>Wingdings</vt:lpstr>
      <vt:lpstr>SZTAKI_PPT</vt:lpstr>
      <vt:lpstr>1_MTÜ - előadás PowerPoint sablon 2017 - színhelyes</vt:lpstr>
      <vt:lpstr>Office-téma</vt:lpstr>
      <vt:lpstr>PowerPoint-bemutató</vt:lpstr>
      <vt:lpstr>Covering one aspect is not enough</vt:lpstr>
      <vt:lpstr>Comprehensive Program to Enhance AI Usage in the Research Network – AI 4 Science Program</vt:lpstr>
      <vt:lpstr>AI for Science program - services</vt:lpstr>
      <vt:lpstr>AI for Science program - results of the first 3 months</vt:lpstr>
      <vt:lpstr>AI for Innovation – leveraging on specialist agents </vt:lpstr>
      <vt:lpstr>AI for Innovation</vt:lpstr>
      <vt:lpstr>Self Standing AI Scientist?</vt:lpstr>
      <vt:lpstr>AI-first Science – www.ai1science.com</vt:lpstr>
      <vt:lpstr>AI-first Science – www.ai1science.com</vt:lpstr>
      <vt:lpstr>AI Research Ecosystem – Hungary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Tamas</dc:creator>
  <cp:lastModifiedBy>Jakab Roland</cp:lastModifiedBy>
  <cp:revision>111</cp:revision>
  <dcterms:created xsi:type="dcterms:W3CDTF">2015-09-04T11:00:51Z</dcterms:created>
  <dcterms:modified xsi:type="dcterms:W3CDTF">2025-05-22T06:52:44Z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