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9" r:id="rId4"/>
    <p:sldId id="279" r:id="rId5"/>
    <p:sldId id="266" r:id="rId6"/>
    <p:sldId id="281" r:id="rId7"/>
    <p:sldId id="271" r:id="rId8"/>
    <p:sldId id="258" r:id="rId9"/>
    <p:sldId id="278" r:id="rId10"/>
    <p:sldId id="273" r:id="rId11"/>
    <p:sldId id="282" r:id="rId12"/>
    <p:sldId id="275" r:id="rId13"/>
    <p:sldId id="276" r:id="rId14"/>
    <p:sldId id="277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5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253E"/>
    <a:srgbClr val="203C74"/>
    <a:srgbClr val="0404A8"/>
    <a:srgbClr val="7E7EB2"/>
    <a:srgbClr val="990099"/>
    <a:srgbClr val="FF9933"/>
    <a:srgbClr val="CC66FF"/>
    <a:srgbClr val="404040"/>
    <a:srgbClr val="325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0EE57A-99E9-4670-A2D5-0991A3CBCD7B}" v="22" dt="2025-03-09T15:50:05.3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75" d="100"/>
          <a:sy n="75" d="100"/>
        </p:scale>
        <p:origin x="738" y="258"/>
      </p:cViewPr>
      <p:guideLst>
        <p:guide orient="horz" pos="145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as Hegedus" userId="e22ee76346028913" providerId="LiveId" clId="{060EE57A-99E9-4670-A2D5-0991A3CBCD7B}"/>
    <pc:docChg chg="undo custSel delSld modSld">
      <pc:chgData name="Tamas Hegedus" userId="e22ee76346028913" providerId="LiveId" clId="{060EE57A-99E9-4670-A2D5-0991A3CBCD7B}" dt="2025-03-09T15:50:50.512" v="958" actId="20577"/>
      <pc:docMkLst>
        <pc:docMk/>
      </pc:docMkLst>
      <pc:sldChg chg="modSp mod">
        <pc:chgData name="Tamas Hegedus" userId="e22ee76346028913" providerId="LiveId" clId="{060EE57A-99E9-4670-A2D5-0991A3CBCD7B}" dt="2025-03-09T15:30:32.349" v="108" actId="20577"/>
        <pc:sldMkLst>
          <pc:docMk/>
          <pc:sldMk cId="3296712896" sldId="256"/>
        </pc:sldMkLst>
        <pc:spChg chg="mod">
          <ac:chgData name="Tamas Hegedus" userId="e22ee76346028913" providerId="LiveId" clId="{060EE57A-99E9-4670-A2D5-0991A3CBCD7B}" dt="2025-03-09T15:30:13.049" v="101"/>
          <ac:spMkLst>
            <pc:docMk/>
            <pc:sldMk cId="3296712896" sldId="256"/>
            <ac:spMk id="4" creationId="{00000000-0000-0000-0000-000000000000}"/>
          </ac:spMkLst>
        </pc:spChg>
        <pc:spChg chg="mod">
          <ac:chgData name="Tamas Hegedus" userId="e22ee76346028913" providerId="LiveId" clId="{060EE57A-99E9-4670-A2D5-0991A3CBCD7B}" dt="2025-03-09T15:30:32.349" v="108" actId="20577"/>
          <ac:spMkLst>
            <pc:docMk/>
            <pc:sldMk cId="3296712896" sldId="256"/>
            <ac:spMk id="7" creationId="{00000000-0000-0000-0000-000000000000}"/>
          </ac:spMkLst>
        </pc:spChg>
        <pc:spChg chg="mod">
          <ac:chgData name="Tamas Hegedus" userId="e22ee76346028913" providerId="LiveId" clId="{060EE57A-99E9-4670-A2D5-0991A3CBCD7B}" dt="2025-03-09T15:28:32.909" v="9" actId="20577"/>
          <ac:spMkLst>
            <pc:docMk/>
            <pc:sldMk cId="3296712896" sldId="256"/>
            <ac:spMk id="13" creationId="{00000000-0000-0000-0000-000000000000}"/>
          </ac:spMkLst>
        </pc:spChg>
        <pc:spChg chg="mod">
          <ac:chgData name="Tamas Hegedus" userId="e22ee76346028913" providerId="LiveId" clId="{060EE57A-99E9-4670-A2D5-0991A3CBCD7B}" dt="2025-03-09T15:29:41.736" v="58" actId="20577"/>
          <ac:spMkLst>
            <pc:docMk/>
            <pc:sldMk cId="3296712896" sldId="256"/>
            <ac:spMk id="15" creationId="{00000000-0000-0000-0000-000000000000}"/>
          </ac:spMkLst>
        </pc:spChg>
        <pc:spChg chg="mod">
          <ac:chgData name="Tamas Hegedus" userId="e22ee76346028913" providerId="LiveId" clId="{060EE57A-99E9-4670-A2D5-0991A3CBCD7B}" dt="2025-03-09T15:30:03.577" v="98" actId="20577"/>
          <ac:spMkLst>
            <pc:docMk/>
            <pc:sldMk cId="3296712896" sldId="256"/>
            <ac:spMk id="17" creationId="{00000000-0000-0000-0000-000000000000}"/>
          </ac:spMkLst>
        </pc:spChg>
      </pc:sldChg>
      <pc:sldChg chg="addSp delSp modSp modAnim">
        <pc:chgData name="Tamas Hegedus" userId="e22ee76346028913" providerId="LiveId" clId="{060EE57A-99E9-4670-A2D5-0991A3CBCD7B}" dt="2025-03-09T15:48:47.348" v="813"/>
        <pc:sldMkLst>
          <pc:docMk/>
          <pc:sldMk cId="2532980589" sldId="258"/>
        </pc:sldMkLst>
        <pc:spChg chg="add mod">
          <ac:chgData name="Tamas Hegedus" userId="e22ee76346028913" providerId="LiveId" clId="{060EE57A-99E9-4670-A2D5-0991A3CBCD7B}" dt="2025-03-09T15:32:38.774" v="232"/>
          <ac:spMkLst>
            <pc:docMk/>
            <pc:sldMk cId="2532980589" sldId="258"/>
            <ac:spMk id="3" creationId="{602380EE-3E31-E55F-FBA4-B06F4D2E0014}"/>
          </ac:spMkLst>
        </pc:spChg>
        <pc:spChg chg="add del mod">
          <ac:chgData name="Tamas Hegedus" userId="e22ee76346028913" providerId="LiveId" clId="{060EE57A-99E9-4670-A2D5-0991A3CBCD7B}" dt="2025-03-09T15:44:15.665" v="644" actId="21"/>
          <ac:spMkLst>
            <pc:docMk/>
            <pc:sldMk cId="2532980589" sldId="258"/>
            <ac:spMk id="4" creationId="{00000000-0000-0000-0000-000000000000}"/>
          </ac:spMkLst>
        </pc:spChg>
        <pc:spChg chg="add mod">
          <ac:chgData name="Tamas Hegedus" userId="e22ee76346028913" providerId="LiveId" clId="{060EE57A-99E9-4670-A2D5-0991A3CBCD7B}" dt="2025-03-09T15:48:47.348" v="813"/>
          <ac:spMkLst>
            <pc:docMk/>
            <pc:sldMk cId="2532980589" sldId="258"/>
            <ac:spMk id="19" creationId="{00000000-0000-0000-0000-000000000000}"/>
          </ac:spMkLst>
        </pc:spChg>
        <pc:spChg chg="del">
          <ac:chgData name="Tamas Hegedus" userId="e22ee76346028913" providerId="LiveId" clId="{060EE57A-99E9-4670-A2D5-0991A3CBCD7B}" dt="2025-03-09T15:32:38.476" v="231" actId="478"/>
          <ac:spMkLst>
            <pc:docMk/>
            <pc:sldMk cId="2532980589" sldId="258"/>
            <ac:spMk id="46" creationId="{00000000-0000-0000-0000-000000000000}"/>
          </ac:spMkLst>
        </pc:spChg>
        <pc:grpChg chg="del">
          <ac:chgData name="Tamas Hegedus" userId="e22ee76346028913" providerId="LiveId" clId="{060EE57A-99E9-4670-A2D5-0991A3CBCD7B}" dt="2025-03-09T15:32:38.476" v="231" actId="478"/>
          <ac:grpSpMkLst>
            <pc:docMk/>
            <pc:sldMk cId="2532980589" sldId="258"/>
            <ac:grpSpMk id="6" creationId="{00000000-0000-0000-0000-000000000000}"/>
          </ac:grpSpMkLst>
        </pc:grpChg>
        <pc:grpChg chg="del">
          <ac:chgData name="Tamas Hegedus" userId="e22ee76346028913" providerId="LiveId" clId="{060EE57A-99E9-4670-A2D5-0991A3CBCD7B}" dt="2025-03-09T15:32:38.476" v="231" actId="478"/>
          <ac:grpSpMkLst>
            <pc:docMk/>
            <pc:sldMk cId="2532980589" sldId="258"/>
            <ac:grpSpMk id="8" creationId="{00000000-0000-0000-0000-000000000000}"/>
          </ac:grpSpMkLst>
        </pc:grpChg>
        <pc:picChg chg="add mod">
          <ac:chgData name="Tamas Hegedus" userId="e22ee76346028913" providerId="LiveId" clId="{060EE57A-99E9-4670-A2D5-0991A3CBCD7B}" dt="2025-03-09T15:48:47.348" v="813"/>
          <ac:picMkLst>
            <pc:docMk/>
            <pc:sldMk cId="2532980589" sldId="258"/>
            <ac:picMk id="9" creationId="{00000000-0000-0000-0000-000000000000}"/>
          </ac:picMkLst>
        </pc:picChg>
        <pc:picChg chg="add del mod">
          <ac:chgData name="Tamas Hegedus" userId="e22ee76346028913" providerId="LiveId" clId="{060EE57A-99E9-4670-A2D5-0991A3CBCD7B}" dt="2025-03-09T15:44:15.665" v="644" actId="21"/>
          <ac:picMkLst>
            <pc:docMk/>
            <pc:sldMk cId="2532980589" sldId="258"/>
            <ac:picMk id="1026" creationId="{00000000-0000-0000-0000-000000000000}"/>
          </ac:picMkLst>
        </pc:picChg>
      </pc:sldChg>
      <pc:sldChg chg="addSp delSp modSp mod modAnim">
        <pc:chgData name="Tamas Hegedus" userId="e22ee76346028913" providerId="LiveId" clId="{060EE57A-99E9-4670-A2D5-0991A3CBCD7B}" dt="2025-03-09T15:43:23.993" v="640" actId="1076"/>
        <pc:sldMkLst>
          <pc:docMk/>
          <pc:sldMk cId="997626364" sldId="259"/>
        </pc:sldMkLst>
        <pc:spChg chg="add mod">
          <ac:chgData name="Tamas Hegedus" userId="e22ee76346028913" providerId="LiveId" clId="{060EE57A-99E9-4670-A2D5-0991A3CBCD7B}" dt="2025-03-09T15:43:23.993" v="640" actId="1076"/>
          <ac:spMkLst>
            <pc:docMk/>
            <pc:sldMk cId="997626364" sldId="259"/>
            <ac:spMk id="3" creationId="{9DBFC23C-005A-23A2-63CB-76BE98E9FCBC}"/>
          </ac:spMkLst>
        </pc:spChg>
        <pc:spChg chg="add mod">
          <ac:chgData name="Tamas Hegedus" userId="e22ee76346028913" providerId="LiveId" clId="{060EE57A-99E9-4670-A2D5-0991A3CBCD7B}" dt="2025-03-09T15:43:23.993" v="640" actId="1076"/>
          <ac:spMkLst>
            <pc:docMk/>
            <pc:sldMk cId="997626364" sldId="259"/>
            <ac:spMk id="18" creationId="{34E32E69-BD18-E3EA-EE45-0C6D4AF7893F}"/>
          </ac:spMkLst>
        </pc:spChg>
        <pc:spChg chg="add mod">
          <ac:chgData name="Tamas Hegedus" userId="e22ee76346028913" providerId="LiveId" clId="{060EE57A-99E9-4670-A2D5-0991A3CBCD7B}" dt="2025-03-09T15:43:23.993" v="640" actId="1076"/>
          <ac:spMkLst>
            <pc:docMk/>
            <pc:sldMk cId="997626364" sldId="259"/>
            <ac:spMk id="19" creationId="{A191C7FD-D42C-C89A-A3E6-CA41D9CD3B71}"/>
          </ac:spMkLst>
        </pc:spChg>
        <pc:spChg chg="add mod">
          <ac:chgData name="Tamas Hegedus" userId="e22ee76346028913" providerId="LiveId" clId="{060EE57A-99E9-4670-A2D5-0991A3CBCD7B}" dt="2025-03-09T15:43:23.993" v="640" actId="1076"/>
          <ac:spMkLst>
            <pc:docMk/>
            <pc:sldMk cId="997626364" sldId="259"/>
            <ac:spMk id="20" creationId="{942E87C1-3373-F4C2-793E-5FF981E885FB}"/>
          </ac:spMkLst>
        </pc:spChg>
        <pc:spChg chg="add mod">
          <ac:chgData name="Tamas Hegedus" userId="e22ee76346028913" providerId="LiveId" clId="{060EE57A-99E9-4670-A2D5-0991A3CBCD7B}" dt="2025-03-09T15:43:23.993" v="640" actId="1076"/>
          <ac:spMkLst>
            <pc:docMk/>
            <pc:sldMk cId="997626364" sldId="259"/>
            <ac:spMk id="22" creationId="{697FAA2A-C6A8-9E43-DD1C-67C424233429}"/>
          </ac:spMkLst>
        </pc:spChg>
        <pc:spChg chg="add mod">
          <ac:chgData name="Tamas Hegedus" userId="e22ee76346028913" providerId="LiveId" clId="{060EE57A-99E9-4670-A2D5-0991A3CBCD7B}" dt="2025-03-09T15:43:23.993" v="640" actId="1076"/>
          <ac:spMkLst>
            <pc:docMk/>
            <pc:sldMk cId="997626364" sldId="259"/>
            <ac:spMk id="23" creationId="{0A488867-B602-95E5-4998-861971EC2E08}"/>
          </ac:spMkLst>
        </pc:spChg>
        <pc:spChg chg="del">
          <ac:chgData name="Tamas Hegedus" userId="e22ee76346028913" providerId="LiveId" clId="{060EE57A-99E9-4670-A2D5-0991A3CBCD7B}" dt="2025-03-09T15:42:17.818" v="592" actId="478"/>
          <ac:spMkLst>
            <pc:docMk/>
            <pc:sldMk cId="997626364" sldId="259"/>
            <ac:spMk id="24" creationId="{00000000-0000-0000-0000-000000000000}"/>
          </ac:spMkLst>
        </pc:spChg>
        <pc:spChg chg="add mod">
          <ac:chgData name="Tamas Hegedus" userId="e22ee76346028913" providerId="LiveId" clId="{060EE57A-99E9-4670-A2D5-0991A3CBCD7B}" dt="2025-03-09T15:43:23.993" v="640" actId="1076"/>
          <ac:spMkLst>
            <pc:docMk/>
            <pc:sldMk cId="997626364" sldId="259"/>
            <ac:spMk id="25" creationId="{8A17B9B5-987B-DDA8-1C66-29E488DD0FF2}"/>
          </ac:spMkLst>
        </pc:spChg>
        <pc:spChg chg="add mod">
          <ac:chgData name="Tamas Hegedus" userId="e22ee76346028913" providerId="LiveId" clId="{060EE57A-99E9-4670-A2D5-0991A3CBCD7B}" dt="2025-03-09T15:43:23.993" v="640" actId="1076"/>
          <ac:spMkLst>
            <pc:docMk/>
            <pc:sldMk cId="997626364" sldId="259"/>
            <ac:spMk id="26" creationId="{C568BF2D-AA48-BC4B-85F0-235BA1A1540B}"/>
          </ac:spMkLst>
        </pc:spChg>
        <pc:spChg chg="add mod">
          <ac:chgData name="Tamas Hegedus" userId="e22ee76346028913" providerId="LiveId" clId="{060EE57A-99E9-4670-A2D5-0991A3CBCD7B}" dt="2025-03-09T15:43:23.993" v="640" actId="1076"/>
          <ac:spMkLst>
            <pc:docMk/>
            <pc:sldMk cId="997626364" sldId="259"/>
            <ac:spMk id="27" creationId="{7AC9EEA2-CCBD-ACB4-9316-E75CCB999A1E}"/>
          </ac:spMkLst>
        </pc:spChg>
        <pc:spChg chg="add mod">
          <ac:chgData name="Tamas Hegedus" userId="e22ee76346028913" providerId="LiveId" clId="{060EE57A-99E9-4670-A2D5-0991A3CBCD7B}" dt="2025-03-09T15:43:23.993" v="640" actId="1076"/>
          <ac:spMkLst>
            <pc:docMk/>
            <pc:sldMk cId="997626364" sldId="259"/>
            <ac:spMk id="28" creationId="{12CEDFDE-CE10-4C3A-EAFC-62440675FBEE}"/>
          </ac:spMkLst>
        </pc:spChg>
        <pc:spChg chg="mod">
          <ac:chgData name="Tamas Hegedus" userId="e22ee76346028913" providerId="LiveId" clId="{060EE57A-99E9-4670-A2D5-0991A3CBCD7B}" dt="2025-03-09T15:42:32.495" v="637" actId="20577"/>
          <ac:spMkLst>
            <pc:docMk/>
            <pc:sldMk cId="997626364" sldId="259"/>
            <ac:spMk id="56" creationId="{979299F3-AFC6-2C02-3920-024DAF128CB5}"/>
          </ac:spMkLst>
        </pc:spChg>
        <pc:spChg chg="del">
          <ac:chgData name="Tamas Hegedus" userId="e22ee76346028913" providerId="LiveId" clId="{060EE57A-99E9-4670-A2D5-0991A3CBCD7B}" dt="2025-03-09T15:42:17.818" v="592" actId="478"/>
          <ac:spMkLst>
            <pc:docMk/>
            <pc:sldMk cId="997626364" sldId="259"/>
            <ac:spMk id="67" creationId="{E54AE60B-4CC7-BEC5-CB02-33DEF50B4E91}"/>
          </ac:spMkLst>
        </pc:spChg>
        <pc:grpChg chg="del">
          <ac:chgData name="Tamas Hegedus" userId="e22ee76346028913" providerId="LiveId" clId="{060EE57A-99E9-4670-A2D5-0991A3CBCD7B}" dt="2025-03-09T15:42:17.818" v="592" actId="478"/>
          <ac:grpSpMkLst>
            <pc:docMk/>
            <pc:sldMk cId="997626364" sldId="259"/>
            <ac:grpSpMk id="57" creationId="{968AE094-AA83-2E2E-43B9-19F91830018A}"/>
          </ac:grpSpMkLst>
        </pc:grpChg>
        <pc:grpChg chg="del">
          <ac:chgData name="Tamas Hegedus" userId="e22ee76346028913" providerId="LiveId" clId="{060EE57A-99E9-4670-A2D5-0991A3CBCD7B}" dt="2025-03-09T15:42:17.818" v="592" actId="478"/>
          <ac:grpSpMkLst>
            <pc:docMk/>
            <pc:sldMk cId="997626364" sldId="259"/>
            <ac:grpSpMk id="60" creationId="{1E021725-477B-D7BB-24C0-D367DD7E9249}"/>
          </ac:grpSpMkLst>
        </pc:grpChg>
        <pc:grpChg chg="del">
          <ac:chgData name="Tamas Hegedus" userId="e22ee76346028913" providerId="LiveId" clId="{060EE57A-99E9-4670-A2D5-0991A3CBCD7B}" dt="2025-03-09T15:42:17.818" v="592" actId="478"/>
          <ac:grpSpMkLst>
            <pc:docMk/>
            <pc:sldMk cId="997626364" sldId="259"/>
            <ac:grpSpMk id="64" creationId="{00000000-0000-0000-0000-000000000000}"/>
          </ac:grpSpMkLst>
        </pc:grpChg>
        <pc:picChg chg="del">
          <ac:chgData name="Tamas Hegedus" userId="e22ee76346028913" providerId="LiveId" clId="{060EE57A-99E9-4670-A2D5-0991A3CBCD7B}" dt="2025-03-09T15:42:19.819" v="593" actId="478"/>
          <ac:picMkLst>
            <pc:docMk/>
            <pc:sldMk cId="997626364" sldId="259"/>
            <ac:picMk id="63" creationId="{BF05EE05-D5D7-2311-73D6-4A29E0F4A7A5}"/>
          </ac:picMkLst>
        </pc:picChg>
      </pc:sldChg>
      <pc:sldChg chg="del">
        <pc:chgData name="Tamas Hegedus" userId="e22ee76346028913" providerId="LiveId" clId="{060EE57A-99E9-4670-A2D5-0991A3CBCD7B}" dt="2025-03-09T15:43:37.949" v="641" actId="47"/>
        <pc:sldMkLst>
          <pc:docMk/>
          <pc:sldMk cId="2458616811" sldId="262"/>
        </pc:sldMkLst>
      </pc:sldChg>
      <pc:sldChg chg="addSp delSp modSp mod">
        <pc:chgData name="Tamas Hegedus" userId="e22ee76346028913" providerId="LiveId" clId="{060EE57A-99E9-4670-A2D5-0991A3CBCD7B}" dt="2025-03-09T15:48:30.122" v="809" actId="1076"/>
        <pc:sldMkLst>
          <pc:docMk/>
          <pc:sldMk cId="1497646409" sldId="266"/>
        </pc:sldMkLst>
        <pc:spChg chg="add mod">
          <ac:chgData name="Tamas Hegedus" userId="e22ee76346028913" providerId="LiveId" clId="{060EE57A-99E9-4670-A2D5-0991A3CBCD7B}" dt="2025-03-09T15:48:30.122" v="809" actId="1076"/>
          <ac:spMkLst>
            <pc:docMk/>
            <pc:sldMk cId="1497646409" sldId="266"/>
            <ac:spMk id="2" creationId="{AEAE5F4A-7646-CFC0-81E1-340E715E3BCD}"/>
          </ac:spMkLst>
        </pc:spChg>
        <pc:spChg chg="mod">
          <ac:chgData name="Tamas Hegedus" userId="e22ee76346028913" providerId="LiveId" clId="{060EE57A-99E9-4670-A2D5-0991A3CBCD7B}" dt="2025-03-09T15:46:43.870" v="710" actId="113"/>
          <ac:spMkLst>
            <pc:docMk/>
            <pc:sldMk cId="1497646409" sldId="266"/>
            <ac:spMk id="18" creationId="{979299F3-AFC6-2C02-3920-024DAF128CB5}"/>
          </ac:spMkLst>
        </pc:spChg>
        <pc:spChg chg="del">
          <ac:chgData name="Tamas Hegedus" userId="e22ee76346028913" providerId="LiveId" clId="{060EE57A-99E9-4670-A2D5-0991A3CBCD7B}" dt="2025-03-09T15:43:53.589" v="642" actId="21"/>
          <ac:spMkLst>
            <pc:docMk/>
            <pc:sldMk cId="1497646409" sldId="266"/>
            <ac:spMk id="24" creationId="{00000000-0000-0000-0000-000000000000}"/>
          </ac:spMkLst>
        </pc:spChg>
        <pc:picChg chg="del">
          <ac:chgData name="Tamas Hegedus" userId="e22ee76346028913" providerId="LiveId" clId="{060EE57A-99E9-4670-A2D5-0991A3CBCD7B}" dt="2025-03-09T15:43:53.589" v="642" actId="21"/>
          <ac:picMkLst>
            <pc:docMk/>
            <pc:sldMk cId="1497646409" sldId="266"/>
            <ac:picMk id="1026" creationId="{00000000-0000-0000-0000-000000000000}"/>
          </ac:picMkLst>
        </pc:picChg>
      </pc:sldChg>
      <pc:sldChg chg="addSp delSp modSp mod modAnim">
        <pc:chgData name="Tamas Hegedus" userId="e22ee76346028913" providerId="LiveId" clId="{060EE57A-99E9-4670-A2D5-0991A3CBCD7B}" dt="2025-03-09T15:44:35.578" v="648" actId="1076"/>
        <pc:sldMkLst>
          <pc:docMk/>
          <pc:sldMk cId="282630992" sldId="271"/>
        </pc:sldMkLst>
        <pc:spChg chg="del">
          <ac:chgData name="Tamas Hegedus" userId="e22ee76346028913" providerId="LiveId" clId="{060EE57A-99E9-4670-A2D5-0991A3CBCD7B}" dt="2025-03-09T15:32:13.928" v="230" actId="478"/>
          <ac:spMkLst>
            <pc:docMk/>
            <pc:sldMk cId="282630992" sldId="271"/>
            <ac:spMk id="14" creationId="{00000000-0000-0000-0000-000000000000}"/>
          </ac:spMkLst>
        </pc:spChg>
        <pc:spChg chg="mod">
          <ac:chgData name="Tamas Hegedus" userId="e22ee76346028913" providerId="LiveId" clId="{060EE57A-99E9-4670-A2D5-0991A3CBCD7B}" dt="2025-03-09T15:31:59.278" v="229" actId="20577"/>
          <ac:spMkLst>
            <pc:docMk/>
            <pc:sldMk cId="282630992" sldId="271"/>
            <ac:spMk id="15" creationId="{00000000-0000-0000-0000-000000000000}"/>
          </ac:spMkLst>
        </pc:spChg>
        <pc:spChg chg="add mod">
          <ac:chgData name="Tamas Hegedus" userId="e22ee76346028913" providerId="LiveId" clId="{060EE57A-99E9-4670-A2D5-0991A3CBCD7B}" dt="2025-03-09T15:44:30.508" v="647" actId="1076"/>
          <ac:spMkLst>
            <pc:docMk/>
            <pc:sldMk cId="282630992" sldId="271"/>
            <ac:spMk id="19" creationId="{D09C8D00-0E64-323D-C8EA-57A6F0980B51}"/>
          </ac:spMkLst>
        </pc:spChg>
        <pc:spChg chg="add mod">
          <ac:chgData name="Tamas Hegedus" userId="e22ee76346028913" providerId="LiveId" clId="{060EE57A-99E9-4670-A2D5-0991A3CBCD7B}" dt="2025-03-09T15:44:35.578" v="648" actId="1076"/>
          <ac:spMkLst>
            <pc:docMk/>
            <pc:sldMk cId="282630992" sldId="271"/>
            <ac:spMk id="22" creationId="{00000000-0000-0000-0000-000000000000}"/>
          </ac:spMkLst>
        </pc:spChg>
        <pc:grpChg chg="del">
          <ac:chgData name="Tamas Hegedus" userId="e22ee76346028913" providerId="LiveId" clId="{060EE57A-99E9-4670-A2D5-0991A3CBCD7B}" dt="2025-03-09T15:32:13.928" v="230" actId="478"/>
          <ac:grpSpMkLst>
            <pc:docMk/>
            <pc:sldMk cId="282630992" sldId="271"/>
            <ac:grpSpMk id="2" creationId="{00000000-0000-0000-0000-000000000000}"/>
          </ac:grpSpMkLst>
        </pc:grpChg>
        <pc:grpChg chg="del">
          <ac:chgData name="Tamas Hegedus" userId="e22ee76346028913" providerId="LiveId" clId="{060EE57A-99E9-4670-A2D5-0991A3CBCD7B}" dt="2025-03-09T15:32:13.928" v="230" actId="478"/>
          <ac:grpSpMkLst>
            <pc:docMk/>
            <pc:sldMk cId="282630992" sldId="271"/>
            <ac:grpSpMk id="3" creationId="{00000000-0000-0000-0000-000000000000}"/>
          </ac:grpSpMkLst>
        </pc:grpChg>
        <pc:picChg chg="del">
          <ac:chgData name="Tamas Hegedus" userId="e22ee76346028913" providerId="LiveId" clId="{060EE57A-99E9-4670-A2D5-0991A3CBCD7B}" dt="2025-03-09T15:32:13.928" v="230" actId="478"/>
          <ac:picMkLst>
            <pc:docMk/>
            <pc:sldMk cId="282630992" sldId="271"/>
            <ac:picMk id="18" creationId="{00000000-0000-0000-0000-000000000000}"/>
          </ac:picMkLst>
        </pc:picChg>
        <pc:picChg chg="add mod">
          <ac:chgData name="Tamas Hegedus" userId="e22ee76346028913" providerId="LiveId" clId="{060EE57A-99E9-4670-A2D5-0991A3CBCD7B}" dt="2025-03-09T15:44:35.578" v="648" actId="1076"/>
          <ac:picMkLst>
            <pc:docMk/>
            <pc:sldMk cId="282630992" sldId="271"/>
            <ac:picMk id="1026" creationId="{00000000-0000-0000-0000-000000000000}"/>
          </ac:picMkLst>
        </pc:picChg>
      </pc:sldChg>
      <pc:sldChg chg="addSp delSp modSp mod">
        <pc:chgData name="Tamas Hegedus" userId="e22ee76346028913" providerId="LiveId" clId="{060EE57A-99E9-4670-A2D5-0991A3CBCD7B}" dt="2025-03-09T15:49:34.630" v="866" actId="478"/>
        <pc:sldMkLst>
          <pc:docMk/>
          <pc:sldMk cId="2303036301" sldId="272"/>
        </pc:sldMkLst>
        <pc:spChg chg="mod">
          <ac:chgData name="Tamas Hegedus" userId="e22ee76346028913" providerId="LiveId" clId="{060EE57A-99E9-4670-A2D5-0991A3CBCD7B}" dt="2025-03-09T15:49:32.726" v="865" actId="20577"/>
          <ac:spMkLst>
            <pc:docMk/>
            <pc:sldMk cId="2303036301" sldId="272"/>
            <ac:spMk id="18" creationId="{979299F3-AFC6-2C02-3920-024DAF128CB5}"/>
          </ac:spMkLst>
        </pc:spChg>
        <pc:spChg chg="del">
          <ac:chgData name="Tamas Hegedus" userId="e22ee76346028913" providerId="LiveId" clId="{060EE57A-99E9-4670-A2D5-0991A3CBCD7B}" dt="2025-03-09T15:48:45.145" v="812" actId="21"/>
          <ac:spMkLst>
            <pc:docMk/>
            <pc:sldMk cId="2303036301" sldId="272"/>
            <ac:spMk id="19" creationId="{00000000-0000-0000-0000-000000000000}"/>
          </ac:spMkLst>
        </pc:spChg>
        <pc:picChg chg="add del">
          <ac:chgData name="Tamas Hegedus" userId="e22ee76346028913" providerId="LiveId" clId="{060EE57A-99E9-4670-A2D5-0991A3CBCD7B}" dt="2025-03-09T15:48:45.145" v="812" actId="21"/>
          <ac:picMkLst>
            <pc:docMk/>
            <pc:sldMk cId="2303036301" sldId="272"/>
            <ac:picMk id="5" creationId="{00000000-0000-0000-0000-000000000000}"/>
          </ac:picMkLst>
        </pc:picChg>
        <pc:picChg chg="del">
          <ac:chgData name="Tamas Hegedus" userId="e22ee76346028913" providerId="LiveId" clId="{060EE57A-99E9-4670-A2D5-0991A3CBCD7B}" dt="2025-03-09T15:49:34.630" v="866" actId="478"/>
          <ac:picMkLst>
            <pc:docMk/>
            <pc:sldMk cId="2303036301" sldId="272"/>
            <ac:picMk id="1026" creationId="{00000000-0000-0000-0000-000000000000}"/>
          </ac:picMkLst>
        </pc:picChg>
      </pc:sldChg>
      <pc:sldChg chg="delSp modSp mod modAnim">
        <pc:chgData name="Tamas Hegedus" userId="e22ee76346028913" providerId="LiveId" clId="{060EE57A-99E9-4670-A2D5-0991A3CBCD7B}" dt="2025-03-09T15:49:49.297" v="888" actId="20577"/>
        <pc:sldMkLst>
          <pc:docMk/>
          <pc:sldMk cId="3672988515" sldId="273"/>
        </pc:sldMkLst>
        <pc:spChg chg="mod">
          <ac:chgData name="Tamas Hegedus" userId="e22ee76346028913" providerId="LiveId" clId="{060EE57A-99E9-4670-A2D5-0991A3CBCD7B}" dt="2025-03-09T15:49:49.297" v="888" actId="20577"/>
          <ac:spMkLst>
            <pc:docMk/>
            <pc:sldMk cId="3672988515" sldId="273"/>
            <ac:spMk id="4" creationId="{979299F3-AFC6-2C02-3920-024DAF128CB5}"/>
          </ac:spMkLst>
        </pc:spChg>
        <pc:spChg chg="del">
          <ac:chgData name="Tamas Hegedus" userId="e22ee76346028913" providerId="LiveId" clId="{060EE57A-99E9-4670-A2D5-0991A3CBCD7B}" dt="2025-03-09T15:43:11.993" v="638" actId="21"/>
          <ac:spMkLst>
            <pc:docMk/>
            <pc:sldMk cId="3672988515" sldId="273"/>
            <ac:spMk id="17" creationId="{65DFCDEC-E1CF-0126-A77F-1FC2E1459FC1}"/>
          </ac:spMkLst>
        </pc:spChg>
        <pc:spChg chg="del">
          <ac:chgData name="Tamas Hegedus" userId="e22ee76346028913" providerId="LiveId" clId="{060EE57A-99E9-4670-A2D5-0991A3CBCD7B}" dt="2025-03-09T15:43:11.993" v="638" actId="21"/>
          <ac:spMkLst>
            <pc:docMk/>
            <pc:sldMk cId="3672988515" sldId="273"/>
            <ac:spMk id="18" creationId="{34E32E69-BD18-E3EA-EE45-0C6D4AF7893F}"/>
          </ac:spMkLst>
        </pc:spChg>
        <pc:spChg chg="del">
          <ac:chgData name="Tamas Hegedus" userId="e22ee76346028913" providerId="LiveId" clId="{060EE57A-99E9-4670-A2D5-0991A3CBCD7B}" dt="2025-03-09T15:43:11.993" v="638" actId="21"/>
          <ac:spMkLst>
            <pc:docMk/>
            <pc:sldMk cId="3672988515" sldId="273"/>
            <ac:spMk id="19" creationId="{A191C7FD-D42C-C89A-A3E6-CA41D9CD3B71}"/>
          </ac:spMkLst>
        </pc:spChg>
        <pc:spChg chg="del">
          <ac:chgData name="Tamas Hegedus" userId="e22ee76346028913" providerId="LiveId" clId="{060EE57A-99E9-4670-A2D5-0991A3CBCD7B}" dt="2025-03-09T15:43:11.993" v="638" actId="21"/>
          <ac:spMkLst>
            <pc:docMk/>
            <pc:sldMk cId="3672988515" sldId="273"/>
            <ac:spMk id="20" creationId="{942E87C1-3373-F4C2-793E-5FF981E885FB}"/>
          </ac:spMkLst>
        </pc:spChg>
        <pc:spChg chg="del">
          <ac:chgData name="Tamas Hegedus" userId="e22ee76346028913" providerId="LiveId" clId="{060EE57A-99E9-4670-A2D5-0991A3CBCD7B}" dt="2025-03-09T15:43:11.993" v="638" actId="21"/>
          <ac:spMkLst>
            <pc:docMk/>
            <pc:sldMk cId="3672988515" sldId="273"/>
            <ac:spMk id="22" creationId="{697FAA2A-C6A8-9E43-DD1C-67C424233429}"/>
          </ac:spMkLst>
        </pc:spChg>
        <pc:spChg chg="del">
          <ac:chgData name="Tamas Hegedus" userId="e22ee76346028913" providerId="LiveId" clId="{060EE57A-99E9-4670-A2D5-0991A3CBCD7B}" dt="2025-03-09T15:43:11.993" v="638" actId="21"/>
          <ac:spMkLst>
            <pc:docMk/>
            <pc:sldMk cId="3672988515" sldId="273"/>
            <ac:spMk id="23" creationId="{0A488867-B602-95E5-4998-861971EC2E08}"/>
          </ac:spMkLst>
        </pc:spChg>
        <pc:spChg chg="del">
          <ac:chgData name="Tamas Hegedus" userId="e22ee76346028913" providerId="LiveId" clId="{060EE57A-99E9-4670-A2D5-0991A3CBCD7B}" dt="2025-03-09T15:43:11.993" v="638" actId="21"/>
          <ac:spMkLst>
            <pc:docMk/>
            <pc:sldMk cId="3672988515" sldId="273"/>
            <ac:spMk id="24" creationId="{9DBFC23C-005A-23A2-63CB-76BE98E9FCBC}"/>
          </ac:spMkLst>
        </pc:spChg>
        <pc:spChg chg="del">
          <ac:chgData name="Tamas Hegedus" userId="e22ee76346028913" providerId="LiveId" clId="{060EE57A-99E9-4670-A2D5-0991A3CBCD7B}" dt="2025-03-09T15:43:11.993" v="638" actId="21"/>
          <ac:spMkLst>
            <pc:docMk/>
            <pc:sldMk cId="3672988515" sldId="273"/>
            <ac:spMk id="25" creationId="{8A17B9B5-987B-DDA8-1C66-29E488DD0FF2}"/>
          </ac:spMkLst>
        </pc:spChg>
        <pc:spChg chg="del">
          <ac:chgData name="Tamas Hegedus" userId="e22ee76346028913" providerId="LiveId" clId="{060EE57A-99E9-4670-A2D5-0991A3CBCD7B}" dt="2025-03-09T15:43:11.993" v="638" actId="21"/>
          <ac:spMkLst>
            <pc:docMk/>
            <pc:sldMk cId="3672988515" sldId="273"/>
            <ac:spMk id="26" creationId="{C568BF2D-AA48-BC4B-85F0-235BA1A1540B}"/>
          </ac:spMkLst>
        </pc:spChg>
        <pc:spChg chg="del">
          <ac:chgData name="Tamas Hegedus" userId="e22ee76346028913" providerId="LiveId" clId="{060EE57A-99E9-4670-A2D5-0991A3CBCD7B}" dt="2025-03-09T15:43:11.993" v="638" actId="21"/>
          <ac:spMkLst>
            <pc:docMk/>
            <pc:sldMk cId="3672988515" sldId="273"/>
            <ac:spMk id="27" creationId="{7AC9EEA2-CCBD-ACB4-9316-E75CCB999A1E}"/>
          </ac:spMkLst>
        </pc:spChg>
      </pc:sldChg>
      <pc:sldChg chg="addSp delSp modSp mod delAnim">
        <pc:chgData name="Tamas Hegedus" userId="e22ee76346028913" providerId="LiveId" clId="{060EE57A-99E9-4670-A2D5-0991A3CBCD7B}" dt="2025-03-09T15:34:52.999" v="465" actId="1076"/>
        <pc:sldMkLst>
          <pc:docMk/>
          <pc:sldMk cId="747410037" sldId="274"/>
        </pc:sldMkLst>
        <pc:spChg chg="add mod">
          <ac:chgData name="Tamas Hegedus" userId="e22ee76346028913" providerId="LiveId" clId="{060EE57A-99E9-4670-A2D5-0991A3CBCD7B}" dt="2025-03-09T15:34:52.999" v="465" actId="1076"/>
          <ac:spMkLst>
            <pc:docMk/>
            <pc:sldMk cId="747410037" sldId="274"/>
            <ac:spMk id="2" creationId="{630F3D59-05E3-5290-3EA2-2220B789E9B6}"/>
          </ac:spMkLst>
        </pc:spChg>
        <pc:spChg chg="del">
          <ac:chgData name="Tamas Hegedus" userId="e22ee76346028913" providerId="LiveId" clId="{060EE57A-99E9-4670-A2D5-0991A3CBCD7B}" dt="2025-03-09T15:30:45.718" v="109" actId="478"/>
          <ac:spMkLst>
            <pc:docMk/>
            <pc:sldMk cId="747410037" sldId="274"/>
            <ac:spMk id="14" creationId="{00000000-0000-0000-0000-000000000000}"/>
          </ac:spMkLst>
        </pc:spChg>
        <pc:spChg chg="mod">
          <ac:chgData name="Tamas Hegedus" userId="e22ee76346028913" providerId="LiveId" clId="{060EE57A-99E9-4670-A2D5-0991A3CBCD7B}" dt="2025-03-09T15:31:35.928" v="198" actId="20577"/>
          <ac:spMkLst>
            <pc:docMk/>
            <pc:sldMk cId="747410037" sldId="274"/>
            <ac:spMk id="15" creationId="{00000000-0000-0000-0000-000000000000}"/>
          </ac:spMkLst>
        </pc:spChg>
        <pc:picChg chg="del">
          <ac:chgData name="Tamas Hegedus" userId="e22ee76346028913" providerId="LiveId" clId="{060EE57A-99E9-4670-A2D5-0991A3CBCD7B}" dt="2025-03-09T15:30:45.718" v="109" actId="478"/>
          <ac:picMkLst>
            <pc:docMk/>
            <pc:sldMk cId="747410037" sldId="274"/>
            <ac:picMk id="16" creationId="{00000000-0000-0000-0000-000000000000}"/>
          </ac:picMkLst>
        </pc:picChg>
        <pc:picChg chg="del">
          <ac:chgData name="Tamas Hegedus" userId="e22ee76346028913" providerId="LiveId" clId="{060EE57A-99E9-4670-A2D5-0991A3CBCD7B}" dt="2025-03-09T15:30:45.718" v="109" actId="478"/>
          <ac:picMkLst>
            <pc:docMk/>
            <pc:sldMk cId="747410037" sldId="274"/>
            <ac:picMk id="18" creationId="{00000000-0000-0000-0000-000000000000}"/>
          </ac:picMkLst>
        </pc:picChg>
      </pc:sldChg>
      <pc:sldChg chg="delSp modSp mod">
        <pc:chgData name="Tamas Hegedus" userId="e22ee76346028913" providerId="LiveId" clId="{060EE57A-99E9-4670-A2D5-0991A3CBCD7B}" dt="2025-03-09T15:50:36.725" v="947" actId="20577"/>
        <pc:sldMkLst>
          <pc:docMk/>
          <pc:sldMk cId="73703825" sldId="275"/>
        </pc:sldMkLst>
        <pc:spChg chg="del">
          <ac:chgData name="Tamas Hegedus" userId="e22ee76346028913" providerId="LiveId" clId="{060EE57A-99E9-4670-A2D5-0991A3CBCD7B}" dt="2025-03-09T15:50:05.391" v="889" actId="478"/>
          <ac:spMkLst>
            <pc:docMk/>
            <pc:sldMk cId="73703825" sldId="275"/>
            <ac:spMk id="2" creationId="{00000000-0000-0000-0000-000000000000}"/>
          </ac:spMkLst>
        </pc:spChg>
        <pc:spChg chg="mod">
          <ac:chgData name="Tamas Hegedus" userId="e22ee76346028913" providerId="LiveId" clId="{060EE57A-99E9-4670-A2D5-0991A3CBCD7B}" dt="2025-03-09T15:50:36.725" v="947" actId="20577"/>
          <ac:spMkLst>
            <pc:docMk/>
            <pc:sldMk cId="73703825" sldId="275"/>
            <ac:spMk id="5" creationId="{6467A67C-C936-5F73-1A09-08CDAC97833A}"/>
          </ac:spMkLst>
        </pc:spChg>
        <pc:spChg chg="del">
          <ac:chgData name="Tamas Hegedus" userId="e22ee76346028913" providerId="LiveId" clId="{060EE57A-99E9-4670-A2D5-0991A3CBCD7B}" dt="2025-03-09T15:50:05.391" v="889" actId="478"/>
          <ac:spMkLst>
            <pc:docMk/>
            <pc:sldMk cId="73703825" sldId="275"/>
            <ac:spMk id="8" creationId="{00000000-0000-0000-0000-000000000000}"/>
          </ac:spMkLst>
        </pc:spChg>
        <pc:spChg chg="del">
          <ac:chgData name="Tamas Hegedus" userId="e22ee76346028913" providerId="LiveId" clId="{060EE57A-99E9-4670-A2D5-0991A3CBCD7B}" dt="2025-03-09T15:50:05.391" v="889" actId="478"/>
          <ac:spMkLst>
            <pc:docMk/>
            <pc:sldMk cId="73703825" sldId="275"/>
            <ac:spMk id="10" creationId="{00000000-0000-0000-0000-000000000000}"/>
          </ac:spMkLst>
        </pc:spChg>
        <pc:spChg chg="del">
          <ac:chgData name="Tamas Hegedus" userId="e22ee76346028913" providerId="LiveId" clId="{060EE57A-99E9-4670-A2D5-0991A3CBCD7B}" dt="2025-03-09T15:50:05.391" v="889" actId="478"/>
          <ac:spMkLst>
            <pc:docMk/>
            <pc:sldMk cId="73703825" sldId="275"/>
            <ac:spMk id="12" creationId="{00000000-0000-0000-0000-000000000000}"/>
          </ac:spMkLst>
        </pc:spChg>
        <pc:picChg chg="del">
          <ac:chgData name="Tamas Hegedus" userId="e22ee76346028913" providerId="LiveId" clId="{060EE57A-99E9-4670-A2D5-0991A3CBCD7B}" dt="2025-03-09T15:50:05.391" v="889" actId="478"/>
          <ac:picMkLst>
            <pc:docMk/>
            <pc:sldMk cId="73703825" sldId="275"/>
            <ac:picMk id="3" creationId="{00000000-0000-0000-0000-000000000000}"/>
          </ac:picMkLst>
        </pc:picChg>
        <pc:cxnChg chg="del">
          <ac:chgData name="Tamas Hegedus" userId="e22ee76346028913" providerId="LiveId" clId="{060EE57A-99E9-4670-A2D5-0991A3CBCD7B}" dt="2025-03-09T15:50:05.391" v="889" actId="478"/>
          <ac:cxnSpMkLst>
            <pc:docMk/>
            <pc:sldMk cId="73703825" sldId="275"/>
            <ac:cxnSpMk id="6" creationId="{00000000-0000-0000-0000-000000000000}"/>
          </ac:cxnSpMkLst>
        </pc:cxnChg>
        <pc:cxnChg chg="del">
          <ac:chgData name="Tamas Hegedus" userId="e22ee76346028913" providerId="LiveId" clId="{060EE57A-99E9-4670-A2D5-0991A3CBCD7B}" dt="2025-03-09T15:50:05.391" v="889" actId="478"/>
          <ac:cxnSpMkLst>
            <pc:docMk/>
            <pc:sldMk cId="73703825" sldId="275"/>
            <ac:cxnSpMk id="11" creationId="{00000000-0000-0000-0000-000000000000}"/>
          </ac:cxnSpMkLst>
        </pc:cxnChg>
      </pc:sldChg>
      <pc:sldChg chg="modSp mod">
        <pc:chgData name="Tamas Hegedus" userId="e22ee76346028913" providerId="LiveId" clId="{060EE57A-99E9-4670-A2D5-0991A3CBCD7B}" dt="2025-03-09T15:50:50.512" v="958" actId="20577"/>
        <pc:sldMkLst>
          <pc:docMk/>
          <pc:sldMk cId="3127241934" sldId="276"/>
        </pc:sldMkLst>
        <pc:spChg chg="mod">
          <ac:chgData name="Tamas Hegedus" userId="e22ee76346028913" providerId="LiveId" clId="{060EE57A-99E9-4670-A2D5-0991A3CBCD7B}" dt="2025-03-09T15:50:50.512" v="958" actId="20577"/>
          <ac:spMkLst>
            <pc:docMk/>
            <pc:sldMk cId="3127241934" sldId="276"/>
            <ac:spMk id="4" creationId="{101B5FD8-44F4-2EDC-01B7-D52344D0B65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EF38-F225-4EB0-87EB-0566EB1DE3EC}" type="datetimeFigureOut">
              <a:rPr lang="hu-HU" smtClean="0"/>
              <a:t>2025. 05. 15.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F9D1-8714-4DB4-AEC4-66810AD238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290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EF38-F225-4EB0-87EB-0566EB1DE3EC}" type="datetimeFigureOut">
              <a:rPr lang="hu-HU" smtClean="0"/>
              <a:t>2025. 05. 15.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F9D1-8714-4DB4-AEC4-66810AD238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6134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EF38-F225-4EB0-87EB-0566EB1DE3EC}" type="datetimeFigureOut">
              <a:rPr lang="hu-HU" smtClean="0"/>
              <a:t>2025. 05. 15.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F9D1-8714-4DB4-AEC4-66810AD238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126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EF38-F225-4EB0-87EB-0566EB1DE3EC}" type="datetimeFigureOut">
              <a:rPr lang="hu-HU" smtClean="0"/>
              <a:t>2025. 05. 15.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F9D1-8714-4DB4-AEC4-66810AD238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318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EF38-F225-4EB0-87EB-0566EB1DE3EC}" type="datetimeFigureOut">
              <a:rPr lang="hu-HU" smtClean="0"/>
              <a:t>2025. 05. 15.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F9D1-8714-4DB4-AEC4-66810AD238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166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EF38-F225-4EB0-87EB-0566EB1DE3EC}" type="datetimeFigureOut">
              <a:rPr lang="hu-HU" smtClean="0"/>
              <a:t>2025. 05. 15.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F9D1-8714-4DB4-AEC4-66810AD238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462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EF38-F225-4EB0-87EB-0566EB1DE3EC}" type="datetimeFigureOut">
              <a:rPr lang="hu-HU" smtClean="0"/>
              <a:t>2025. 05. 15.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F9D1-8714-4DB4-AEC4-66810AD238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136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EF38-F225-4EB0-87EB-0566EB1DE3EC}" type="datetimeFigureOut">
              <a:rPr lang="hu-HU" smtClean="0"/>
              <a:t>2025. 05. 15.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F9D1-8714-4DB4-AEC4-66810AD238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3504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EF38-F225-4EB0-87EB-0566EB1DE3EC}" type="datetimeFigureOut">
              <a:rPr lang="hu-HU" smtClean="0"/>
              <a:t>2025. 05. 15.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F9D1-8714-4DB4-AEC4-66810AD238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5702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EF38-F225-4EB0-87EB-0566EB1DE3EC}" type="datetimeFigureOut">
              <a:rPr lang="hu-HU" smtClean="0"/>
              <a:t>2025. 05. 15.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F9D1-8714-4DB4-AEC4-66810AD238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8604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EF38-F225-4EB0-87EB-0566EB1DE3EC}" type="datetimeFigureOut">
              <a:rPr lang="hu-HU" smtClean="0"/>
              <a:t>2025. 05. 15.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F9D1-8714-4DB4-AEC4-66810AD238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116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DEF38-F225-4EB0-87EB-0566EB1DE3EC}" type="datetimeFigureOut">
              <a:rPr lang="hu-HU" smtClean="0"/>
              <a:t>2025. 05. 15.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8F9D1-8714-4DB4-AEC4-66810AD238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422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emf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152900" y="3326282"/>
            <a:ext cx="7829043" cy="752554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2000" b="1" dirty="0">
              <a:solidFill>
                <a:srgbClr val="404040"/>
              </a:solidFill>
              <a:latin typeface="Palatino Linotype" panose="02040502050505030304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GB" altLang="en-US" b="1" dirty="0" smtClean="0">
                <a:latin typeface="+mj-lt"/>
                <a:ea typeface="+mj-ea"/>
                <a:cs typeface="+mj-cs"/>
              </a:rPr>
              <a:t>Orsolya Gereben, </a:t>
            </a:r>
            <a:r>
              <a:rPr lang="en-GB" altLang="en-US" b="1" dirty="0" err="1" smtClean="0">
                <a:latin typeface="+mj-lt"/>
                <a:ea typeface="+mj-ea"/>
                <a:cs typeface="+mj-cs"/>
              </a:rPr>
              <a:t>Hedvig</a:t>
            </a:r>
            <a:r>
              <a:rPr lang="en-GB" altLang="en-US" b="1" dirty="0" smtClean="0">
                <a:latin typeface="+mj-lt"/>
                <a:ea typeface="+mj-ea"/>
                <a:cs typeface="+mj-cs"/>
              </a:rPr>
              <a:t> </a:t>
            </a:r>
            <a:r>
              <a:rPr lang="en-GB" altLang="en-US" b="1" dirty="0" err="1" smtClean="0">
                <a:latin typeface="+mj-lt"/>
                <a:ea typeface="+mj-ea"/>
                <a:cs typeface="+mj-cs"/>
              </a:rPr>
              <a:t>Tordai</a:t>
            </a:r>
            <a:r>
              <a:rPr lang="en-GB" altLang="en-US" b="1" dirty="0" smtClean="0">
                <a:latin typeface="+mj-lt"/>
                <a:ea typeface="+mj-ea"/>
                <a:cs typeface="+mj-cs"/>
              </a:rPr>
              <a:t>, Tamás </a:t>
            </a:r>
            <a:r>
              <a:rPr lang="en-GB" altLang="en-US" b="1" dirty="0" err="1" smtClean="0">
                <a:latin typeface="+mj-lt"/>
                <a:ea typeface="+mj-ea"/>
                <a:cs typeface="+mj-cs"/>
              </a:rPr>
              <a:t>Hegedűs</a:t>
            </a:r>
            <a:endParaRPr lang="en-US" altLang="en-US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 err="1" smtClean="0">
                <a:latin typeface="+mj-lt"/>
                <a:ea typeface="+mj-ea"/>
                <a:cs typeface="+mj-cs"/>
              </a:rPr>
              <a:t>ogereben</a:t>
            </a:r>
            <a:r>
              <a:rPr lang="en-US" altLang="en-US" b="1" dirty="0" smtClean="0">
                <a:latin typeface="+mj-lt"/>
                <a:ea typeface="+mj-ea"/>
                <a:cs typeface="+mj-cs"/>
              </a:rPr>
              <a:t>@hegelab.org</a:t>
            </a:r>
            <a:endParaRPr lang="en-US" altLang="en-US" b="1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8" descr="SEci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4" y="4976602"/>
            <a:ext cx="1350189" cy="143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600700" y="986907"/>
            <a:ext cx="6591300" cy="16478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dirty="0"/>
              <a:t>A Delta-Embedding Approach for Predicting Pathogenic Single Amino Acid Variants</a:t>
            </a:r>
            <a:endParaRPr lang="en-US" sz="4000" dirty="0">
              <a:effectLst/>
            </a:endParaRPr>
          </a:p>
        </p:txBody>
      </p:sp>
      <p:grpSp>
        <p:nvGrpSpPr>
          <p:cNvPr id="8" name="Csoportba foglalás 7"/>
          <p:cNvGrpSpPr/>
          <p:nvPr/>
        </p:nvGrpSpPr>
        <p:grpSpPr>
          <a:xfrm>
            <a:off x="0" y="6474368"/>
            <a:ext cx="12192000" cy="396000"/>
            <a:chOff x="0" y="6474368"/>
            <a:chExt cx="12192000" cy="396000"/>
          </a:xfrm>
        </p:grpSpPr>
        <p:grpSp>
          <p:nvGrpSpPr>
            <p:cNvPr id="9" name="Csoportba foglalás 8"/>
            <p:cNvGrpSpPr/>
            <p:nvPr/>
          </p:nvGrpSpPr>
          <p:grpSpPr>
            <a:xfrm>
              <a:off x="0" y="6474368"/>
              <a:ext cx="12192000" cy="396000"/>
              <a:chOff x="0" y="6474368"/>
              <a:chExt cx="12192000" cy="396000"/>
            </a:xfrm>
          </p:grpSpPr>
          <p:sp>
            <p:nvSpPr>
              <p:cNvPr id="12" name="Szövegdoboz 11"/>
              <p:cNvSpPr txBox="1"/>
              <p:nvPr/>
            </p:nvSpPr>
            <p:spPr>
              <a:xfrm>
                <a:off x="0" y="6474368"/>
                <a:ext cx="12192000" cy="396000"/>
              </a:xfrm>
              <a:prstGeom prst="rect">
                <a:avLst/>
              </a:prstGeom>
              <a:solidFill>
                <a:srgbClr val="242F62"/>
              </a:solidFill>
            </p:spPr>
            <p:txBody>
              <a:bodyPr wrap="square" rtlCol="0">
                <a:spAutoFit/>
              </a:bodyPr>
              <a:lstStyle/>
              <a:p>
                <a:endParaRPr lang="hu-HU" sz="800" dirty="0"/>
              </a:p>
            </p:txBody>
          </p:sp>
          <p:sp>
            <p:nvSpPr>
              <p:cNvPr id="13" name="Szövegdoboz 12"/>
              <p:cNvSpPr txBox="1"/>
              <p:nvPr/>
            </p:nvSpPr>
            <p:spPr>
              <a:xfrm>
                <a:off x="147145" y="6533069"/>
                <a:ext cx="17547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>
                    <a:solidFill>
                      <a:srgbClr val="EFE09F"/>
                    </a:solidFill>
                  </a:rPr>
                  <a:t>SEMMELWEIS </a:t>
                </a:r>
                <a:r>
                  <a:rPr lang="hu-HU" sz="800" dirty="0">
                    <a:solidFill>
                      <a:srgbClr val="EFE09F"/>
                    </a:solidFill>
                  </a:rPr>
                  <a:t>University, 1769</a:t>
                </a:r>
              </a:p>
            </p:txBody>
          </p:sp>
          <p:cxnSp>
            <p:nvCxnSpPr>
              <p:cNvPr id="14" name="Egyenes összekötő 13"/>
              <p:cNvCxnSpPr/>
              <p:nvPr/>
            </p:nvCxnSpPr>
            <p:spPr>
              <a:xfrm>
                <a:off x="2187509" y="6509458"/>
                <a:ext cx="0" cy="325820"/>
              </a:xfrm>
              <a:prstGeom prst="line">
                <a:avLst/>
              </a:prstGeom>
              <a:ln w="9525">
                <a:solidFill>
                  <a:srgbClr val="EFE0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Szövegdoboz 14"/>
              <p:cNvSpPr txBox="1"/>
              <p:nvPr/>
            </p:nvSpPr>
            <p:spPr>
              <a:xfrm>
                <a:off x="2498745" y="6533069"/>
                <a:ext cx="29455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>
                    <a:solidFill>
                      <a:srgbClr val="EFE09F"/>
                    </a:solidFill>
                  </a:rPr>
                  <a:t>Institute of </a:t>
                </a:r>
                <a:r>
                  <a:rPr lang="hu-HU" sz="1200" dirty="0" err="1">
                    <a:solidFill>
                      <a:srgbClr val="EFE09F"/>
                    </a:solidFill>
                  </a:rPr>
                  <a:t>Biophysics</a:t>
                </a:r>
                <a:r>
                  <a:rPr lang="hu-HU" sz="1200" dirty="0">
                    <a:solidFill>
                      <a:srgbClr val="EFE09F"/>
                    </a:solidFill>
                  </a:rPr>
                  <a:t> and </a:t>
                </a:r>
                <a:r>
                  <a:rPr lang="hu-HU" sz="1200" dirty="0" err="1">
                    <a:solidFill>
                      <a:srgbClr val="EFE09F"/>
                    </a:solidFill>
                  </a:rPr>
                  <a:t>Radiation</a:t>
                </a:r>
                <a:r>
                  <a:rPr lang="hu-HU" sz="1200" dirty="0">
                    <a:solidFill>
                      <a:srgbClr val="EFE09F"/>
                    </a:solidFill>
                  </a:rPr>
                  <a:t> </a:t>
                </a:r>
                <a:r>
                  <a:rPr lang="hu-HU" sz="1200" dirty="0" err="1">
                    <a:solidFill>
                      <a:srgbClr val="EFE09F"/>
                    </a:solidFill>
                  </a:rPr>
                  <a:t>Biology</a:t>
                </a:r>
                <a:endParaRPr lang="en-US" sz="800" dirty="0">
                  <a:solidFill>
                    <a:srgbClr val="EFE09F"/>
                  </a:solidFill>
                </a:endParaRPr>
              </a:p>
            </p:txBody>
          </p:sp>
          <p:cxnSp>
            <p:nvCxnSpPr>
              <p:cNvPr id="16" name="Egyenes összekötő 15"/>
              <p:cNvCxnSpPr/>
              <p:nvPr/>
            </p:nvCxnSpPr>
            <p:spPr>
              <a:xfrm>
                <a:off x="5993160" y="6509458"/>
                <a:ext cx="0" cy="325820"/>
              </a:xfrm>
              <a:prstGeom prst="line">
                <a:avLst/>
              </a:prstGeom>
              <a:ln w="9525">
                <a:solidFill>
                  <a:srgbClr val="EFE0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Szövegdoboz 16"/>
              <p:cNvSpPr txBox="1"/>
              <p:nvPr/>
            </p:nvSpPr>
            <p:spPr>
              <a:xfrm>
                <a:off x="6304396" y="6533069"/>
                <a:ext cx="33863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EFE09F"/>
                    </a:solidFill>
                  </a:rPr>
                  <a:t>HUN-REN</a:t>
                </a:r>
                <a:r>
                  <a:rPr lang="hu-HU" sz="1200" dirty="0">
                    <a:solidFill>
                      <a:srgbClr val="EFE09F"/>
                    </a:solidFill>
                  </a:rPr>
                  <a:t>-SU</a:t>
                </a:r>
                <a:r>
                  <a:rPr lang="en-US" sz="1200" dirty="0">
                    <a:solidFill>
                      <a:srgbClr val="EFE09F"/>
                    </a:solidFill>
                  </a:rPr>
                  <a:t> </a:t>
                </a:r>
                <a:r>
                  <a:rPr lang="hu-HU" sz="1200" dirty="0" err="1">
                    <a:solidFill>
                      <a:srgbClr val="EFE09F"/>
                    </a:solidFill>
                  </a:rPr>
                  <a:t>Biophysical</a:t>
                </a:r>
                <a:r>
                  <a:rPr lang="hu-HU" sz="1200" dirty="0">
                    <a:solidFill>
                      <a:srgbClr val="EFE09F"/>
                    </a:solidFill>
                  </a:rPr>
                  <a:t> </a:t>
                </a:r>
                <a:r>
                  <a:rPr lang="hu-HU" sz="1200" dirty="0" err="1">
                    <a:solidFill>
                      <a:srgbClr val="EFE09F"/>
                    </a:solidFill>
                  </a:rPr>
                  <a:t>Viorology</a:t>
                </a:r>
                <a:r>
                  <a:rPr lang="hu-HU" sz="1200" dirty="0">
                    <a:solidFill>
                      <a:srgbClr val="EFE09F"/>
                    </a:solidFill>
                  </a:rPr>
                  <a:t> Research Group</a:t>
                </a:r>
                <a:endParaRPr lang="en-US" sz="800" dirty="0">
                  <a:solidFill>
                    <a:srgbClr val="EFE09F"/>
                  </a:solidFill>
                </a:endParaRPr>
              </a:p>
            </p:txBody>
          </p:sp>
        </p:grpSp>
        <p:cxnSp>
          <p:nvCxnSpPr>
            <p:cNvPr id="10" name="Egyenes összekötő 9"/>
            <p:cNvCxnSpPr/>
            <p:nvPr/>
          </p:nvCxnSpPr>
          <p:spPr>
            <a:xfrm>
              <a:off x="11036729" y="6509458"/>
              <a:ext cx="0" cy="325820"/>
            </a:xfrm>
            <a:prstGeom prst="line">
              <a:avLst/>
            </a:prstGeom>
            <a:ln w="9525">
              <a:solidFill>
                <a:srgbClr val="EFE0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Szövegdoboz 10"/>
            <p:cNvSpPr txBox="1"/>
            <p:nvPr/>
          </p:nvSpPr>
          <p:spPr>
            <a:xfrm>
              <a:off x="11148156" y="6533069"/>
              <a:ext cx="921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>
                  <a:solidFill>
                    <a:srgbClr val="EFE09F"/>
                  </a:solidFill>
                </a:rPr>
                <a:t>hegelab.org</a:t>
              </a:r>
              <a:endParaRPr lang="en-US" sz="800" dirty="0">
                <a:solidFill>
                  <a:srgbClr val="EFE09F"/>
                </a:solidFill>
              </a:endParaRPr>
            </a:p>
          </p:txBody>
        </p:sp>
      </p:grpSp>
      <p:pic>
        <p:nvPicPr>
          <p:cNvPr id="18" name="Kép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272" y="5478308"/>
            <a:ext cx="4179121" cy="90402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08980" y="451892"/>
            <a:ext cx="2936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pLM</a:t>
            </a:r>
            <a:r>
              <a:rPr lang="en-GB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-SAV</a:t>
            </a:r>
            <a:r>
              <a:rPr lang="en-GB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GB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84828" y="1097756"/>
            <a:ext cx="2928272" cy="4509120"/>
            <a:chOff x="1643728" y="2304256"/>
            <a:chExt cx="2928272" cy="4509120"/>
          </a:xfrm>
        </p:grpSpPr>
        <p:sp>
          <p:nvSpPr>
            <p:cNvPr id="21" name="TextBox 20"/>
            <p:cNvSpPr txBox="1"/>
            <p:nvPr/>
          </p:nvSpPr>
          <p:spPr>
            <a:xfrm>
              <a:off x="1643728" y="2348880"/>
              <a:ext cx="622927" cy="4189238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/>
            <a:p>
              <a:r>
                <a:rPr lang="en-GB" sz="2400" b="1" dirty="0" err="1" smtClean="0">
                  <a:solidFill>
                    <a:schemeClr val="accent5">
                      <a:lumMod val="75000"/>
                    </a:schemeClr>
                  </a:solidFill>
                </a:rPr>
                <a:t>rotein</a:t>
              </a:r>
              <a:endParaRPr lang="en-GB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51720" y="2348880"/>
              <a:ext cx="622927" cy="3829198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/>
            <a:p>
              <a:r>
                <a:rPr lang="en-GB" sz="2400" b="1" dirty="0" err="1" smtClean="0">
                  <a:solidFill>
                    <a:schemeClr val="accent5">
                      <a:lumMod val="75000"/>
                    </a:schemeClr>
                  </a:solidFill>
                </a:rPr>
                <a:t>anguage</a:t>
              </a:r>
              <a:endParaRPr lang="en-GB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08913" y="2348880"/>
              <a:ext cx="622927" cy="3829198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/>
            <a:p>
              <a:r>
                <a:rPr lang="en-GB" sz="2400" b="1" dirty="0" err="1" smtClean="0">
                  <a:solidFill>
                    <a:schemeClr val="accent5">
                      <a:lumMod val="75000"/>
                    </a:schemeClr>
                  </a:solidFill>
                </a:rPr>
                <a:t>odel</a:t>
              </a:r>
              <a:endParaRPr lang="en-GB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31840" y="2348880"/>
              <a:ext cx="622927" cy="3829198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/>
            <a:p>
              <a:r>
                <a:rPr lang="en-GB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ingle</a:t>
              </a:r>
              <a:endParaRPr lang="en-GB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63888" y="2304256"/>
              <a:ext cx="622927" cy="4509120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/>
            <a:p>
              <a:r>
                <a:rPr lang="en-GB" sz="2400" b="1" dirty="0" err="1" smtClean="0">
                  <a:solidFill>
                    <a:schemeClr val="accent5">
                      <a:lumMod val="75000"/>
                    </a:schemeClr>
                  </a:solidFill>
                </a:rPr>
                <a:t>mino</a:t>
              </a:r>
              <a:r>
                <a:rPr lang="en-GB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 acid</a:t>
              </a:r>
              <a:endParaRPr lang="en-GB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49073" y="2336106"/>
              <a:ext cx="622927" cy="3829198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/>
            <a:p>
              <a:r>
                <a:rPr lang="en-GB" sz="2400" b="1" dirty="0" err="1" smtClean="0">
                  <a:solidFill>
                    <a:schemeClr val="accent5">
                      <a:lumMod val="75000"/>
                    </a:schemeClr>
                  </a:solidFill>
                </a:rPr>
                <a:t>varinat</a:t>
              </a:r>
              <a:endParaRPr lang="en-GB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671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="" xmlns:a16="http://schemas.microsoft.com/office/drawing/2014/main" id="{979299F3-AFC6-2C02-3920-024DAF128CB5}"/>
              </a:ext>
            </a:extLst>
          </p:cNvPr>
          <p:cNvSpPr txBox="1">
            <a:spLocks/>
          </p:cNvSpPr>
          <p:nvPr/>
        </p:nvSpPr>
        <p:spPr>
          <a:xfrm>
            <a:off x="1" y="-2736"/>
            <a:ext cx="3886686" cy="90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 smtClean="0"/>
              <a:t> </a:t>
            </a:r>
            <a:r>
              <a:rPr lang="hu-HU" sz="4400" dirty="0" smtClean="0"/>
              <a:t>Performance</a:t>
            </a:r>
            <a:endParaRPr lang="en-US" sz="4400" dirty="0"/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0" y="6474368"/>
            <a:ext cx="12192000" cy="396000"/>
            <a:chOff x="0" y="6474368"/>
            <a:chExt cx="12192000" cy="396000"/>
          </a:xfrm>
        </p:grpSpPr>
        <p:grpSp>
          <p:nvGrpSpPr>
            <p:cNvPr id="17" name="Csoportba foglalás 16"/>
            <p:cNvGrpSpPr/>
            <p:nvPr/>
          </p:nvGrpSpPr>
          <p:grpSpPr>
            <a:xfrm>
              <a:off x="0" y="6474368"/>
              <a:ext cx="12192000" cy="396000"/>
              <a:chOff x="0" y="6474368"/>
              <a:chExt cx="12192000" cy="396000"/>
            </a:xfrm>
          </p:grpSpPr>
          <p:sp>
            <p:nvSpPr>
              <p:cNvPr id="20" name="Szövegdoboz 19"/>
              <p:cNvSpPr txBox="1"/>
              <p:nvPr/>
            </p:nvSpPr>
            <p:spPr>
              <a:xfrm>
                <a:off x="0" y="6474368"/>
                <a:ext cx="12192000" cy="396000"/>
              </a:xfrm>
              <a:prstGeom prst="rect">
                <a:avLst/>
              </a:prstGeom>
              <a:solidFill>
                <a:srgbClr val="242F62"/>
              </a:solidFill>
            </p:spPr>
            <p:txBody>
              <a:bodyPr wrap="square" rtlCol="0">
                <a:spAutoFit/>
              </a:bodyPr>
              <a:lstStyle/>
              <a:p>
                <a:endParaRPr lang="hu-HU" sz="800" dirty="0"/>
              </a:p>
            </p:txBody>
          </p:sp>
          <p:sp>
            <p:nvSpPr>
              <p:cNvPr id="21" name="Szövegdoboz 20"/>
              <p:cNvSpPr txBox="1"/>
              <p:nvPr/>
            </p:nvSpPr>
            <p:spPr>
              <a:xfrm>
                <a:off x="147145" y="6533069"/>
                <a:ext cx="17547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>
                    <a:solidFill>
                      <a:srgbClr val="EFE09F"/>
                    </a:solidFill>
                  </a:rPr>
                  <a:t>SEMMELWEIS </a:t>
                </a:r>
                <a:r>
                  <a:rPr lang="hu-HU" sz="800" dirty="0">
                    <a:solidFill>
                      <a:srgbClr val="EFE09F"/>
                    </a:solidFill>
                  </a:rPr>
                  <a:t>University, 1769</a:t>
                </a:r>
              </a:p>
            </p:txBody>
          </p:sp>
          <p:cxnSp>
            <p:nvCxnSpPr>
              <p:cNvPr id="22" name="Egyenes összekötő 21"/>
              <p:cNvCxnSpPr/>
              <p:nvPr/>
            </p:nvCxnSpPr>
            <p:spPr>
              <a:xfrm>
                <a:off x="2187509" y="6509458"/>
                <a:ext cx="0" cy="325820"/>
              </a:xfrm>
              <a:prstGeom prst="line">
                <a:avLst/>
              </a:prstGeom>
              <a:ln w="9525">
                <a:solidFill>
                  <a:srgbClr val="EFE0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Szövegdoboz 22"/>
              <p:cNvSpPr txBox="1"/>
              <p:nvPr/>
            </p:nvSpPr>
            <p:spPr>
              <a:xfrm>
                <a:off x="2498745" y="6533069"/>
                <a:ext cx="29455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>
                    <a:solidFill>
                      <a:srgbClr val="EFE09F"/>
                    </a:solidFill>
                  </a:rPr>
                  <a:t>Institute of </a:t>
                </a:r>
                <a:r>
                  <a:rPr lang="hu-HU" sz="1200" dirty="0" err="1">
                    <a:solidFill>
                      <a:srgbClr val="EFE09F"/>
                    </a:solidFill>
                  </a:rPr>
                  <a:t>Biophysics</a:t>
                </a:r>
                <a:r>
                  <a:rPr lang="hu-HU" sz="1200" dirty="0">
                    <a:solidFill>
                      <a:srgbClr val="EFE09F"/>
                    </a:solidFill>
                  </a:rPr>
                  <a:t> and </a:t>
                </a:r>
                <a:r>
                  <a:rPr lang="hu-HU" sz="1200" dirty="0" err="1">
                    <a:solidFill>
                      <a:srgbClr val="EFE09F"/>
                    </a:solidFill>
                  </a:rPr>
                  <a:t>Radiation</a:t>
                </a:r>
                <a:r>
                  <a:rPr lang="hu-HU" sz="1200" dirty="0">
                    <a:solidFill>
                      <a:srgbClr val="EFE09F"/>
                    </a:solidFill>
                  </a:rPr>
                  <a:t> </a:t>
                </a:r>
                <a:r>
                  <a:rPr lang="hu-HU" sz="1200" dirty="0" err="1">
                    <a:solidFill>
                      <a:srgbClr val="EFE09F"/>
                    </a:solidFill>
                  </a:rPr>
                  <a:t>Biology</a:t>
                </a:r>
                <a:endParaRPr lang="en-US" sz="800" dirty="0">
                  <a:solidFill>
                    <a:srgbClr val="EFE09F"/>
                  </a:solidFill>
                </a:endParaRPr>
              </a:p>
            </p:txBody>
          </p:sp>
          <p:cxnSp>
            <p:nvCxnSpPr>
              <p:cNvPr id="24" name="Egyenes összekötő 23"/>
              <p:cNvCxnSpPr/>
              <p:nvPr/>
            </p:nvCxnSpPr>
            <p:spPr>
              <a:xfrm>
                <a:off x="5993160" y="6509458"/>
                <a:ext cx="0" cy="325820"/>
              </a:xfrm>
              <a:prstGeom prst="line">
                <a:avLst/>
              </a:prstGeom>
              <a:ln w="9525">
                <a:solidFill>
                  <a:srgbClr val="EFE0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Szövegdoboz 24"/>
              <p:cNvSpPr txBox="1"/>
              <p:nvPr/>
            </p:nvSpPr>
            <p:spPr>
              <a:xfrm>
                <a:off x="6304396" y="6533069"/>
                <a:ext cx="33863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EFE09F"/>
                    </a:solidFill>
                  </a:rPr>
                  <a:t>HUN-REN</a:t>
                </a:r>
                <a:r>
                  <a:rPr lang="hu-HU" sz="1200" dirty="0">
                    <a:solidFill>
                      <a:srgbClr val="EFE09F"/>
                    </a:solidFill>
                  </a:rPr>
                  <a:t>-SU</a:t>
                </a:r>
                <a:r>
                  <a:rPr lang="en-US" sz="1200" dirty="0">
                    <a:solidFill>
                      <a:srgbClr val="EFE09F"/>
                    </a:solidFill>
                  </a:rPr>
                  <a:t> </a:t>
                </a:r>
                <a:r>
                  <a:rPr lang="hu-HU" sz="1200" dirty="0" err="1">
                    <a:solidFill>
                      <a:srgbClr val="EFE09F"/>
                    </a:solidFill>
                  </a:rPr>
                  <a:t>Biophysical</a:t>
                </a:r>
                <a:r>
                  <a:rPr lang="hu-HU" sz="1200" dirty="0">
                    <a:solidFill>
                      <a:srgbClr val="EFE09F"/>
                    </a:solidFill>
                  </a:rPr>
                  <a:t> </a:t>
                </a:r>
                <a:r>
                  <a:rPr lang="hu-HU" sz="1200" dirty="0" err="1">
                    <a:solidFill>
                      <a:srgbClr val="EFE09F"/>
                    </a:solidFill>
                  </a:rPr>
                  <a:t>Viorology</a:t>
                </a:r>
                <a:r>
                  <a:rPr lang="hu-HU" sz="1200" dirty="0">
                    <a:solidFill>
                      <a:srgbClr val="EFE09F"/>
                    </a:solidFill>
                  </a:rPr>
                  <a:t> Research Group</a:t>
                </a:r>
                <a:endParaRPr lang="en-US" sz="800" dirty="0">
                  <a:solidFill>
                    <a:srgbClr val="EFE09F"/>
                  </a:solidFill>
                </a:endParaRPr>
              </a:p>
            </p:txBody>
          </p:sp>
        </p:grpSp>
        <p:cxnSp>
          <p:nvCxnSpPr>
            <p:cNvPr id="18" name="Egyenes összekötő 17"/>
            <p:cNvCxnSpPr/>
            <p:nvPr/>
          </p:nvCxnSpPr>
          <p:spPr>
            <a:xfrm>
              <a:off x="11036729" y="6509458"/>
              <a:ext cx="0" cy="325820"/>
            </a:xfrm>
            <a:prstGeom prst="line">
              <a:avLst/>
            </a:prstGeom>
            <a:ln w="9525">
              <a:solidFill>
                <a:srgbClr val="EFE0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Szövegdoboz 18"/>
            <p:cNvSpPr txBox="1"/>
            <p:nvPr/>
          </p:nvSpPr>
          <p:spPr>
            <a:xfrm>
              <a:off x="11148156" y="6533069"/>
              <a:ext cx="921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>
                  <a:solidFill>
                    <a:srgbClr val="EFE09F"/>
                  </a:solidFill>
                </a:rPr>
                <a:t>hegelab.org</a:t>
              </a:r>
              <a:endParaRPr lang="en-US" sz="800" dirty="0">
                <a:solidFill>
                  <a:srgbClr val="EFE09F"/>
                </a:solidFill>
              </a:endParaRPr>
            </a:p>
          </p:txBody>
        </p:sp>
      </p:grpSp>
      <p:pic>
        <p:nvPicPr>
          <p:cNvPr id="13" name="Kép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91" y="1844358"/>
            <a:ext cx="4516468" cy="4516468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644" y="1844358"/>
            <a:ext cx="4516468" cy="451646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971520" y="2692400"/>
            <a:ext cx="7293380" cy="3657600"/>
            <a:chOff x="3971520" y="2692400"/>
            <a:chExt cx="7293380" cy="3657600"/>
          </a:xfrm>
        </p:grpSpPr>
        <p:sp>
          <p:nvSpPr>
            <p:cNvPr id="2" name="Rectangle 1"/>
            <p:cNvSpPr/>
            <p:nvPr/>
          </p:nvSpPr>
          <p:spPr>
            <a:xfrm>
              <a:off x="3971520" y="2692400"/>
              <a:ext cx="1832380" cy="3213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432520" y="2692400"/>
              <a:ext cx="1832380" cy="3213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178300" y="5638800"/>
              <a:ext cx="1193800" cy="71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550400" y="5638800"/>
              <a:ext cx="1193800" cy="71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7298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6467A67C-C936-5F73-1A09-08CDAC97833A}"/>
              </a:ext>
            </a:extLst>
          </p:cNvPr>
          <p:cNvSpPr txBox="1">
            <a:spLocks/>
          </p:cNvSpPr>
          <p:nvPr/>
        </p:nvSpPr>
        <p:spPr>
          <a:xfrm>
            <a:off x="182355" y="-15436"/>
            <a:ext cx="10515600" cy="90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 smtClean="0"/>
              <a:t>Performance </a:t>
            </a:r>
            <a:r>
              <a:rPr lang="hu-HU" sz="4400" dirty="0" smtClean="0"/>
              <a:t>compared to</a:t>
            </a:r>
            <a:r>
              <a:rPr lang="en-US" sz="4400" dirty="0" smtClean="0"/>
              <a:t> </a:t>
            </a:r>
            <a:r>
              <a:rPr lang="en-US" sz="4400" dirty="0" smtClean="0"/>
              <a:t>SNAP2 and VESPA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4" y="2312988"/>
            <a:ext cx="11965145" cy="412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4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1810212"/>
            <a:ext cx="10634910" cy="4614955"/>
          </a:xfrm>
          <a:prstGeom prst="rect">
            <a:avLst/>
          </a:prstGeom>
        </p:spPr>
      </p:pic>
      <p:sp>
        <p:nvSpPr>
          <p:cNvPr id="5" name="Cím 1">
            <a:extLst>
              <a:ext uri="{FF2B5EF4-FFF2-40B4-BE49-F238E27FC236}">
                <a16:creationId xmlns="" xmlns:a16="http://schemas.microsoft.com/office/drawing/2014/main" id="{6467A67C-C936-5F73-1A09-08CDAC97833A}"/>
              </a:ext>
            </a:extLst>
          </p:cNvPr>
          <p:cNvSpPr txBox="1">
            <a:spLocks/>
          </p:cNvSpPr>
          <p:nvPr/>
        </p:nvSpPr>
        <p:spPr>
          <a:xfrm>
            <a:off x="0" y="-15436"/>
            <a:ext cx="12191999" cy="90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 smtClean="0"/>
              <a:t> Performance </a:t>
            </a:r>
            <a:r>
              <a:rPr lang="hu-HU" sz="4400" dirty="0" err="1" smtClean="0"/>
              <a:t>compared</a:t>
            </a:r>
            <a:r>
              <a:rPr lang="hu-HU" sz="4400" dirty="0" smtClean="0"/>
              <a:t> </a:t>
            </a:r>
            <a:r>
              <a:rPr lang="hu-HU" sz="4400" dirty="0" err="1" smtClean="0"/>
              <a:t>to</a:t>
            </a:r>
            <a:r>
              <a:rPr lang="en-US" sz="4400" dirty="0" smtClean="0"/>
              <a:t> </a:t>
            </a:r>
            <a:r>
              <a:rPr lang="en-US" sz="4400" dirty="0" err="1" smtClean="0"/>
              <a:t>AlphaMissense</a:t>
            </a:r>
            <a:r>
              <a:rPr lang="hu-HU" sz="4400" dirty="0" smtClean="0"/>
              <a:t> and REVEL</a:t>
            </a:r>
            <a:endParaRPr lang="en-US" sz="4400" dirty="0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0" y="6474368"/>
            <a:ext cx="12192000" cy="360910"/>
            <a:chOff x="0" y="6474368"/>
            <a:chExt cx="12192000" cy="360910"/>
          </a:xfrm>
        </p:grpSpPr>
        <p:grpSp>
          <p:nvGrpSpPr>
            <p:cNvPr id="4" name="Csoportba foglalás 3"/>
            <p:cNvGrpSpPr/>
            <p:nvPr/>
          </p:nvGrpSpPr>
          <p:grpSpPr>
            <a:xfrm>
              <a:off x="0" y="6474368"/>
              <a:ext cx="12192000" cy="360910"/>
              <a:chOff x="0" y="6474368"/>
              <a:chExt cx="12192000" cy="360910"/>
            </a:xfrm>
          </p:grpSpPr>
          <p:sp>
            <p:nvSpPr>
              <p:cNvPr id="8" name="Szövegdoboz 7"/>
              <p:cNvSpPr txBox="1"/>
              <p:nvPr/>
            </p:nvSpPr>
            <p:spPr>
              <a:xfrm>
                <a:off x="0" y="6474368"/>
                <a:ext cx="12192000" cy="215444"/>
              </a:xfrm>
              <a:prstGeom prst="rect">
                <a:avLst/>
              </a:prstGeom>
              <a:solidFill>
                <a:srgbClr val="242F62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800" dirty="0"/>
              </a:p>
            </p:txBody>
          </p:sp>
          <p:sp>
            <p:nvSpPr>
              <p:cNvPr id="9" name="Szövegdoboz 8"/>
              <p:cNvSpPr txBox="1"/>
              <p:nvPr/>
            </p:nvSpPr>
            <p:spPr>
              <a:xfrm>
                <a:off x="147145" y="6533069"/>
                <a:ext cx="17547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EFE09F"/>
                    </a:solidFill>
                  </a:rPr>
                  <a:t>SEMMELWEIS </a:t>
                </a:r>
                <a:r>
                  <a:rPr lang="en-US" sz="800" dirty="0" smtClean="0">
                    <a:solidFill>
                      <a:srgbClr val="EFE09F"/>
                    </a:solidFill>
                  </a:rPr>
                  <a:t>University, 1769</a:t>
                </a:r>
                <a:endParaRPr lang="en-US" sz="800" dirty="0">
                  <a:solidFill>
                    <a:srgbClr val="EFE09F"/>
                  </a:solidFill>
                </a:endParaRPr>
              </a:p>
            </p:txBody>
          </p:sp>
          <p:cxnSp>
            <p:nvCxnSpPr>
              <p:cNvPr id="10" name="Egyenes összekötő 9"/>
              <p:cNvCxnSpPr/>
              <p:nvPr/>
            </p:nvCxnSpPr>
            <p:spPr>
              <a:xfrm>
                <a:off x="2187509" y="6509458"/>
                <a:ext cx="0" cy="325820"/>
              </a:xfrm>
              <a:prstGeom prst="line">
                <a:avLst/>
              </a:prstGeom>
              <a:ln w="9525">
                <a:solidFill>
                  <a:srgbClr val="EFE0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Szövegdoboz 10"/>
              <p:cNvSpPr txBox="1"/>
              <p:nvPr/>
            </p:nvSpPr>
            <p:spPr>
              <a:xfrm>
                <a:off x="2498745" y="6533069"/>
                <a:ext cx="29455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EFE09F"/>
                    </a:solidFill>
                  </a:rPr>
                  <a:t>Institute of Biophysics and Radiation Biology</a:t>
                </a:r>
                <a:endParaRPr lang="en-US" sz="800" dirty="0">
                  <a:solidFill>
                    <a:srgbClr val="EFE09F"/>
                  </a:solidFill>
                </a:endParaRPr>
              </a:p>
            </p:txBody>
          </p:sp>
          <p:cxnSp>
            <p:nvCxnSpPr>
              <p:cNvPr id="12" name="Egyenes összekötő 11"/>
              <p:cNvCxnSpPr/>
              <p:nvPr/>
            </p:nvCxnSpPr>
            <p:spPr>
              <a:xfrm>
                <a:off x="5993160" y="6509458"/>
                <a:ext cx="0" cy="325820"/>
              </a:xfrm>
              <a:prstGeom prst="line">
                <a:avLst/>
              </a:prstGeom>
              <a:ln w="9525">
                <a:solidFill>
                  <a:srgbClr val="EFE0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Szövegdoboz 12"/>
              <p:cNvSpPr txBox="1"/>
              <p:nvPr/>
            </p:nvSpPr>
            <p:spPr>
              <a:xfrm>
                <a:off x="6304396" y="6533069"/>
                <a:ext cx="33863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EFE09F"/>
                    </a:solidFill>
                  </a:rPr>
                  <a:t>HUN-REN-SU Biophysical </a:t>
                </a:r>
                <a:r>
                  <a:rPr lang="en-US" sz="1200" dirty="0" err="1" smtClean="0">
                    <a:solidFill>
                      <a:srgbClr val="EFE09F"/>
                    </a:solidFill>
                  </a:rPr>
                  <a:t>Viorology</a:t>
                </a:r>
                <a:r>
                  <a:rPr lang="en-US" sz="1200" dirty="0" smtClean="0">
                    <a:solidFill>
                      <a:srgbClr val="EFE09F"/>
                    </a:solidFill>
                  </a:rPr>
                  <a:t> Research Group</a:t>
                </a:r>
                <a:endParaRPr lang="en-US" sz="800" dirty="0">
                  <a:solidFill>
                    <a:srgbClr val="EFE09F"/>
                  </a:solidFill>
                </a:endParaRPr>
              </a:p>
            </p:txBody>
          </p:sp>
        </p:grpSp>
        <p:cxnSp>
          <p:nvCxnSpPr>
            <p:cNvPr id="6" name="Egyenes összekötő 5"/>
            <p:cNvCxnSpPr/>
            <p:nvPr/>
          </p:nvCxnSpPr>
          <p:spPr>
            <a:xfrm>
              <a:off x="11036729" y="6509458"/>
              <a:ext cx="0" cy="325820"/>
            </a:xfrm>
            <a:prstGeom prst="line">
              <a:avLst/>
            </a:prstGeom>
            <a:ln w="9525">
              <a:solidFill>
                <a:srgbClr val="EFE0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Szövegdoboz 6"/>
            <p:cNvSpPr txBox="1"/>
            <p:nvPr/>
          </p:nvSpPr>
          <p:spPr>
            <a:xfrm>
              <a:off x="11148156" y="6533069"/>
              <a:ext cx="921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EFE09F"/>
                  </a:solidFill>
                </a:rPr>
                <a:t>hegelab.org</a:t>
              </a:r>
              <a:endParaRPr lang="en-US" sz="800" dirty="0">
                <a:solidFill>
                  <a:srgbClr val="EFE09F"/>
                </a:solidFill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863600" y="1384300"/>
            <a:ext cx="1080000" cy="165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2870200" y="1384300"/>
            <a:ext cx="936000" cy="165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1955800" y="1384300"/>
            <a:ext cx="900000" cy="165100"/>
          </a:xfrm>
          <a:prstGeom prst="rect">
            <a:avLst/>
          </a:prstGeom>
          <a:solidFill>
            <a:srgbClr val="9B25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723900" y="1612900"/>
            <a:ext cx="3438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                  probability                 1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245142" y="5969000"/>
            <a:ext cx="388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method ‘B’ Ankh results</a:t>
            </a:r>
            <a:endParaRPr lang="en-GB" dirty="0"/>
          </a:p>
        </p:txBody>
      </p:sp>
      <p:sp>
        <p:nvSpPr>
          <p:cNvPr id="49" name="TextBox 48"/>
          <p:cNvSpPr txBox="1"/>
          <p:nvPr/>
        </p:nvSpPr>
        <p:spPr>
          <a:xfrm>
            <a:off x="723900" y="1028700"/>
            <a:ext cx="53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0          ambiguous       1      binary classification</a:t>
            </a:r>
            <a:endParaRPr lang="en-GB" dirty="0"/>
          </a:p>
        </p:txBody>
      </p:sp>
      <p:cxnSp>
        <p:nvCxnSpPr>
          <p:cNvPr id="51" name="Straight Connector 50"/>
          <p:cNvCxnSpPr>
            <a:endCxn id="47" idx="2"/>
          </p:cNvCxnSpPr>
          <p:nvPr/>
        </p:nvCxnSpPr>
        <p:spPr>
          <a:xfrm>
            <a:off x="2405800" y="884564"/>
            <a:ext cx="0" cy="664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968500" y="872738"/>
            <a:ext cx="9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9B253E"/>
                </a:solidFill>
              </a:rPr>
              <a:t>0        1   </a:t>
            </a:r>
            <a:endParaRPr lang="en-GB" dirty="0">
              <a:solidFill>
                <a:srgbClr val="9B253E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-53558" y="1600702"/>
            <a:ext cx="96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benign</a:t>
            </a:r>
            <a:endParaRPr lang="en-GB" dirty="0"/>
          </a:p>
        </p:txBody>
      </p:sp>
      <p:sp>
        <p:nvSpPr>
          <p:cNvPr id="55" name="TextBox 54"/>
          <p:cNvSpPr txBox="1"/>
          <p:nvPr/>
        </p:nvSpPr>
        <p:spPr>
          <a:xfrm>
            <a:off x="4013200" y="1587446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pathogenic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304396" y="1028700"/>
            <a:ext cx="4363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AM ambiguous set: 15 % of the whole set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70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="" xmlns:a16="http://schemas.microsoft.com/office/drawing/2014/main" id="{101B5FD8-44F4-2EDC-01B7-D52344D0B65B}"/>
              </a:ext>
            </a:extLst>
          </p:cNvPr>
          <p:cNvSpPr txBox="1">
            <a:spLocks/>
          </p:cNvSpPr>
          <p:nvPr/>
        </p:nvSpPr>
        <p:spPr>
          <a:xfrm>
            <a:off x="0" y="-2736"/>
            <a:ext cx="11371055" cy="90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 smtClean="0"/>
              <a:t> </a:t>
            </a:r>
            <a:r>
              <a:rPr lang="hu-HU" sz="4400" dirty="0" smtClean="0"/>
              <a:t>Conclusions</a:t>
            </a:r>
            <a:endParaRPr lang="en-US" sz="4400" dirty="0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0" y="6474368"/>
            <a:ext cx="12192000" cy="396000"/>
            <a:chOff x="0" y="6474368"/>
            <a:chExt cx="12192000" cy="396000"/>
          </a:xfrm>
        </p:grpSpPr>
        <p:grpSp>
          <p:nvGrpSpPr>
            <p:cNvPr id="5" name="Csoportba foglalás 4"/>
            <p:cNvGrpSpPr/>
            <p:nvPr/>
          </p:nvGrpSpPr>
          <p:grpSpPr>
            <a:xfrm>
              <a:off x="0" y="6474368"/>
              <a:ext cx="12192000" cy="396000"/>
              <a:chOff x="0" y="6474368"/>
              <a:chExt cx="12192000" cy="396000"/>
            </a:xfrm>
          </p:grpSpPr>
          <p:sp>
            <p:nvSpPr>
              <p:cNvPr id="8" name="Szövegdoboz 7"/>
              <p:cNvSpPr txBox="1"/>
              <p:nvPr/>
            </p:nvSpPr>
            <p:spPr>
              <a:xfrm>
                <a:off x="0" y="6474368"/>
                <a:ext cx="12192000" cy="396000"/>
              </a:xfrm>
              <a:prstGeom prst="rect">
                <a:avLst/>
              </a:prstGeom>
              <a:solidFill>
                <a:srgbClr val="242F62"/>
              </a:solidFill>
            </p:spPr>
            <p:txBody>
              <a:bodyPr wrap="square" rtlCol="0">
                <a:spAutoFit/>
              </a:bodyPr>
              <a:lstStyle/>
              <a:p>
                <a:endParaRPr lang="hu-HU" sz="800" dirty="0"/>
              </a:p>
            </p:txBody>
          </p:sp>
          <p:sp>
            <p:nvSpPr>
              <p:cNvPr id="9" name="Szövegdoboz 8"/>
              <p:cNvSpPr txBox="1"/>
              <p:nvPr/>
            </p:nvSpPr>
            <p:spPr>
              <a:xfrm>
                <a:off x="147145" y="6533069"/>
                <a:ext cx="17547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>
                    <a:solidFill>
                      <a:srgbClr val="EFE09F"/>
                    </a:solidFill>
                  </a:rPr>
                  <a:t>SEMMELWEIS </a:t>
                </a:r>
                <a:r>
                  <a:rPr lang="hu-HU" sz="800" dirty="0">
                    <a:solidFill>
                      <a:srgbClr val="EFE09F"/>
                    </a:solidFill>
                  </a:rPr>
                  <a:t>University, 1769</a:t>
                </a:r>
              </a:p>
            </p:txBody>
          </p:sp>
          <p:cxnSp>
            <p:nvCxnSpPr>
              <p:cNvPr id="10" name="Egyenes összekötő 9"/>
              <p:cNvCxnSpPr/>
              <p:nvPr/>
            </p:nvCxnSpPr>
            <p:spPr>
              <a:xfrm>
                <a:off x="2187509" y="6509458"/>
                <a:ext cx="0" cy="325820"/>
              </a:xfrm>
              <a:prstGeom prst="line">
                <a:avLst/>
              </a:prstGeom>
              <a:ln w="9525">
                <a:solidFill>
                  <a:srgbClr val="EFE0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Szövegdoboz 10"/>
              <p:cNvSpPr txBox="1"/>
              <p:nvPr/>
            </p:nvSpPr>
            <p:spPr>
              <a:xfrm>
                <a:off x="2498745" y="6533069"/>
                <a:ext cx="29455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>
                    <a:solidFill>
                      <a:srgbClr val="EFE09F"/>
                    </a:solidFill>
                  </a:rPr>
                  <a:t>Institute of </a:t>
                </a:r>
                <a:r>
                  <a:rPr lang="hu-HU" sz="1200" dirty="0" err="1">
                    <a:solidFill>
                      <a:srgbClr val="EFE09F"/>
                    </a:solidFill>
                  </a:rPr>
                  <a:t>Biophysics</a:t>
                </a:r>
                <a:r>
                  <a:rPr lang="hu-HU" sz="1200" dirty="0">
                    <a:solidFill>
                      <a:srgbClr val="EFE09F"/>
                    </a:solidFill>
                  </a:rPr>
                  <a:t> and </a:t>
                </a:r>
                <a:r>
                  <a:rPr lang="hu-HU" sz="1200" dirty="0" err="1">
                    <a:solidFill>
                      <a:srgbClr val="EFE09F"/>
                    </a:solidFill>
                  </a:rPr>
                  <a:t>Radiation</a:t>
                </a:r>
                <a:r>
                  <a:rPr lang="hu-HU" sz="1200" dirty="0">
                    <a:solidFill>
                      <a:srgbClr val="EFE09F"/>
                    </a:solidFill>
                  </a:rPr>
                  <a:t> </a:t>
                </a:r>
                <a:r>
                  <a:rPr lang="hu-HU" sz="1200" dirty="0" err="1">
                    <a:solidFill>
                      <a:srgbClr val="EFE09F"/>
                    </a:solidFill>
                  </a:rPr>
                  <a:t>Biology</a:t>
                </a:r>
                <a:endParaRPr lang="en-US" sz="800" dirty="0">
                  <a:solidFill>
                    <a:srgbClr val="EFE09F"/>
                  </a:solidFill>
                </a:endParaRPr>
              </a:p>
            </p:txBody>
          </p:sp>
          <p:cxnSp>
            <p:nvCxnSpPr>
              <p:cNvPr id="12" name="Egyenes összekötő 11"/>
              <p:cNvCxnSpPr/>
              <p:nvPr/>
            </p:nvCxnSpPr>
            <p:spPr>
              <a:xfrm>
                <a:off x="5993160" y="6509458"/>
                <a:ext cx="0" cy="325820"/>
              </a:xfrm>
              <a:prstGeom prst="line">
                <a:avLst/>
              </a:prstGeom>
              <a:ln w="9525">
                <a:solidFill>
                  <a:srgbClr val="EFE0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Szövegdoboz 12"/>
              <p:cNvSpPr txBox="1"/>
              <p:nvPr/>
            </p:nvSpPr>
            <p:spPr>
              <a:xfrm>
                <a:off x="6304396" y="6533069"/>
                <a:ext cx="33863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EFE09F"/>
                    </a:solidFill>
                  </a:rPr>
                  <a:t>HUN-REN</a:t>
                </a:r>
                <a:r>
                  <a:rPr lang="hu-HU" sz="1200" dirty="0">
                    <a:solidFill>
                      <a:srgbClr val="EFE09F"/>
                    </a:solidFill>
                  </a:rPr>
                  <a:t>-SU</a:t>
                </a:r>
                <a:r>
                  <a:rPr lang="en-US" sz="1200" dirty="0">
                    <a:solidFill>
                      <a:srgbClr val="EFE09F"/>
                    </a:solidFill>
                  </a:rPr>
                  <a:t> </a:t>
                </a:r>
                <a:r>
                  <a:rPr lang="hu-HU" sz="1200" dirty="0" err="1">
                    <a:solidFill>
                      <a:srgbClr val="EFE09F"/>
                    </a:solidFill>
                  </a:rPr>
                  <a:t>Biophysical</a:t>
                </a:r>
                <a:r>
                  <a:rPr lang="hu-HU" sz="1200" dirty="0">
                    <a:solidFill>
                      <a:srgbClr val="EFE09F"/>
                    </a:solidFill>
                  </a:rPr>
                  <a:t> </a:t>
                </a:r>
                <a:r>
                  <a:rPr lang="hu-HU" sz="1200" dirty="0" err="1">
                    <a:solidFill>
                      <a:srgbClr val="EFE09F"/>
                    </a:solidFill>
                  </a:rPr>
                  <a:t>Viorology</a:t>
                </a:r>
                <a:r>
                  <a:rPr lang="hu-HU" sz="1200" dirty="0">
                    <a:solidFill>
                      <a:srgbClr val="EFE09F"/>
                    </a:solidFill>
                  </a:rPr>
                  <a:t> Research Group</a:t>
                </a:r>
                <a:endParaRPr lang="en-US" sz="800" dirty="0">
                  <a:solidFill>
                    <a:srgbClr val="EFE09F"/>
                  </a:solidFill>
                </a:endParaRPr>
              </a:p>
            </p:txBody>
          </p:sp>
        </p:grpSp>
        <p:cxnSp>
          <p:nvCxnSpPr>
            <p:cNvPr id="6" name="Egyenes összekötő 5"/>
            <p:cNvCxnSpPr/>
            <p:nvPr/>
          </p:nvCxnSpPr>
          <p:spPr>
            <a:xfrm>
              <a:off x="11036729" y="6509458"/>
              <a:ext cx="0" cy="325820"/>
            </a:xfrm>
            <a:prstGeom prst="line">
              <a:avLst/>
            </a:prstGeom>
            <a:ln w="9525">
              <a:solidFill>
                <a:srgbClr val="EFE0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Szövegdoboz 6"/>
            <p:cNvSpPr txBox="1"/>
            <p:nvPr/>
          </p:nvSpPr>
          <p:spPr>
            <a:xfrm>
              <a:off x="11148156" y="6533069"/>
              <a:ext cx="921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>
                  <a:solidFill>
                    <a:srgbClr val="EFE09F"/>
                  </a:solidFill>
                </a:rPr>
                <a:t>hegelab.org</a:t>
              </a:r>
              <a:endParaRPr lang="en-US" sz="800" dirty="0">
                <a:solidFill>
                  <a:srgbClr val="EFE09F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65200" y="1423244"/>
            <a:ext cx="101829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C00000"/>
                </a:solidFill>
              </a:rPr>
              <a:t>4 different </a:t>
            </a:r>
            <a:r>
              <a:rPr lang="en-GB" sz="2000" dirty="0" err="1">
                <a:solidFill>
                  <a:srgbClr val="C00000"/>
                </a:solidFill>
              </a:rPr>
              <a:t>pLM</a:t>
            </a:r>
            <a:r>
              <a:rPr lang="en-GB" sz="2000" dirty="0">
                <a:solidFill>
                  <a:srgbClr val="C00000"/>
                </a:solidFill>
              </a:rPr>
              <a:t>-SAV predictors </a:t>
            </a:r>
            <a:r>
              <a:rPr lang="en-GB" sz="2000" dirty="0"/>
              <a:t>were trained (‘A’, ‘B’ both with Ankh or ProtT5), all gives statistically significant predictions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Ankh seems to be better than ProtT5 for this task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C00000"/>
                </a:solidFill>
              </a:rPr>
              <a:t>‘B’ Ankh proved to be the best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can be used for predictions for </a:t>
            </a:r>
            <a:r>
              <a:rPr lang="en-GB" sz="2000" dirty="0">
                <a:solidFill>
                  <a:srgbClr val="C00000"/>
                </a:solidFill>
              </a:rPr>
              <a:t>any species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it is </a:t>
            </a:r>
            <a:r>
              <a:rPr lang="en-GB" sz="2000" dirty="0">
                <a:solidFill>
                  <a:srgbClr val="C00000"/>
                </a:solidFill>
              </a:rPr>
              <a:t>quick</a:t>
            </a:r>
            <a:r>
              <a:rPr lang="en-GB" sz="2000" dirty="0"/>
              <a:t> and does not require a lot of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it </a:t>
            </a:r>
            <a:r>
              <a:rPr lang="en-GB" sz="2000" dirty="0">
                <a:solidFill>
                  <a:srgbClr val="C00000"/>
                </a:solidFill>
              </a:rPr>
              <a:t>surpasses other methods</a:t>
            </a:r>
            <a:r>
              <a:rPr lang="en-GB" sz="2000" dirty="0"/>
              <a:t> like the complex SNAP2 on some of the benchmarks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compared to the state-of-the-art </a:t>
            </a:r>
            <a:r>
              <a:rPr lang="en-GB" sz="2000" dirty="0" smtClean="0"/>
              <a:t>AM and REVEL </a:t>
            </a:r>
            <a:r>
              <a:rPr lang="en-GB" sz="2000" dirty="0"/>
              <a:t>it is </a:t>
            </a:r>
            <a:r>
              <a:rPr lang="en-GB" sz="2000" dirty="0">
                <a:solidFill>
                  <a:srgbClr val="C00000"/>
                </a:solidFill>
              </a:rPr>
              <a:t>only better on the ambiguous </a:t>
            </a:r>
            <a:r>
              <a:rPr lang="en-GB" sz="2000" dirty="0" smtClean="0">
                <a:solidFill>
                  <a:srgbClr val="C00000"/>
                </a:solidFill>
              </a:rPr>
              <a:t>sets</a:t>
            </a:r>
            <a:endParaRPr lang="en-GB" sz="2000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C00000"/>
                </a:solidFill>
              </a:rPr>
              <a:t>REVEL </a:t>
            </a:r>
            <a:r>
              <a:rPr lang="en-GB" sz="2000" dirty="0"/>
              <a:t>might be a good source for more reliable predictions on the AM ambiguous 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although this method in itself not better than the state-of-the-art and probably will not </a:t>
            </a:r>
            <a:r>
              <a:rPr lang="en-GB" sz="2000" dirty="0" smtClean="0"/>
              <a:t>be </a:t>
            </a:r>
            <a:r>
              <a:rPr lang="en-GB" sz="2000" dirty="0"/>
              <a:t>used in itself, </a:t>
            </a:r>
            <a:r>
              <a:rPr lang="en-GB" sz="2000" dirty="0">
                <a:solidFill>
                  <a:srgbClr val="C00000"/>
                </a:solidFill>
              </a:rPr>
              <a:t>but using </a:t>
            </a:r>
            <a:r>
              <a:rPr lang="en-GB" sz="2000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GB" sz="2000" dirty="0" err="1">
                <a:solidFill>
                  <a:srgbClr val="C00000"/>
                </a:solidFill>
              </a:rPr>
              <a:t>embeddings</a:t>
            </a:r>
            <a:r>
              <a:rPr lang="en-GB" sz="2000" dirty="0">
                <a:solidFill>
                  <a:srgbClr val="C00000"/>
                </a:solidFill>
              </a:rPr>
              <a:t> as an additional feature can be recommended</a:t>
            </a:r>
            <a:endParaRPr lang="en-GB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4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863600"/>
          </a:xfrm>
          <a:prstGeom prst="rect">
            <a:avLst/>
          </a:prstGeom>
          <a:solidFill>
            <a:srgbClr val="F1F1F1"/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  <a:ea typeface="Verdana" panose="020B0604030504040204" pitchFamily="34" charset="0"/>
                <a:cs typeface="Arial" panose="020B0604020202020204" pitchFamily="34" charset="0"/>
              </a:rPr>
              <a:t>Thanks for your attention</a:t>
            </a:r>
            <a:r>
              <a:rPr lang="hu-HU" altLang="en-US" sz="2800" b="1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  <a:endParaRPr lang="en-US" altLang="en-US" sz="2800" b="1" dirty="0">
              <a:solidFill>
                <a:schemeClr val="bg2">
                  <a:lumMod val="50000"/>
                </a:schemeClr>
              </a:solidFill>
              <a:latin typeface="Palatino Linotype" panose="02040502050505030304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236;p14">
            <a:extLst>
              <a:ext uri="{FF2B5EF4-FFF2-40B4-BE49-F238E27FC236}">
                <a16:creationId xmlns="" xmlns:a16="http://schemas.microsoft.com/office/drawing/2014/main" id="{0F308E10-35D2-FA5F-FB68-477C693D1C61}"/>
              </a:ext>
            </a:extLst>
          </p:cNvPr>
          <p:cNvSpPr txBox="1"/>
          <p:nvPr/>
        </p:nvSpPr>
        <p:spPr>
          <a:xfrm>
            <a:off x="646625" y="2711007"/>
            <a:ext cx="3226875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1600"/>
            </a:pPr>
            <a:endParaRPr lang="en-US" sz="1600" b="1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>
              <a:buClr>
                <a:schemeClr val="dk1"/>
              </a:buClr>
              <a:buSzPts val="1600"/>
            </a:pPr>
            <a:r>
              <a:rPr lang="en-US" sz="1600" b="1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Tamás </a:t>
            </a:r>
            <a:r>
              <a:rPr lang="en-US" sz="1600" b="1" dirty="0" err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Hegedűs</a:t>
            </a:r>
            <a:endParaRPr lang="en-US" sz="1600" b="1" dirty="0" smtClean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>
              <a:buClr>
                <a:schemeClr val="dk1"/>
              </a:buClr>
              <a:buSzPts val="1600"/>
            </a:pPr>
            <a:endParaRPr lang="en-US" sz="1600" b="1" dirty="0" smtClean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>
              <a:buClr>
                <a:schemeClr val="dk1"/>
              </a:buClr>
              <a:buSzPts val="1600"/>
            </a:pPr>
            <a:r>
              <a:rPr lang="en-US" sz="16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Orsolya </a:t>
            </a:r>
            <a:r>
              <a:rPr lang="en-US" sz="1600" b="1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Gereben</a:t>
            </a:r>
          </a:p>
          <a:p>
            <a:pPr>
              <a:buClr>
                <a:schemeClr val="dk1"/>
              </a:buClr>
              <a:buSzPts val="1600"/>
            </a:pPr>
            <a:r>
              <a:rPr lang="hu-HU" sz="16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Eszter Kozák</a:t>
            </a:r>
            <a:r>
              <a:rPr lang="en-US" sz="16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/>
            </a:r>
            <a:br>
              <a:rPr lang="en-US" sz="16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1600" b="1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Kriszti</a:t>
            </a:r>
            <a:r>
              <a:rPr lang="en-US" sz="16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Lór</a:t>
            </a:r>
            <a:endParaRPr lang="en-US" sz="1600" b="1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>
              <a:buClr>
                <a:schemeClr val="dk1"/>
              </a:buClr>
              <a:buSzPts val="1600"/>
            </a:pPr>
            <a:r>
              <a:rPr lang="en-US" sz="1600" b="1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Rita </a:t>
            </a:r>
            <a:r>
              <a:rPr lang="en-US" sz="1600" b="1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Padányi</a:t>
            </a:r>
            <a:endParaRPr lang="en-US" sz="1600" b="1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>
              <a:buClr>
                <a:schemeClr val="dk1"/>
              </a:buClr>
              <a:buSzPts val="1600"/>
            </a:pPr>
            <a:r>
              <a:rPr lang="en-US" sz="1600" b="1" dirty="0" err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Hedvig</a:t>
            </a:r>
            <a:r>
              <a:rPr lang="en-US" sz="1600" b="1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00" b="1" dirty="0" err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Tordai</a:t>
            </a:r>
            <a:endParaRPr lang="en-US" sz="1600" b="1" dirty="0" smtClean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>
              <a:buClr>
                <a:schemeClr val="dk1"/>
              </a:buClr>
              <a:buSzPts val="1600"/>
            </a:pPr>
            <a:endParaRPr lang="en-US" sz="1600" b="1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lvl="0">
              <a:buClr>
                <a:schemeClr val="dk1"/>
              </a:buClr>
              <a:buSzPts val="1600"/>
            </a:pPr>
            <a:r>
              <a:rPr lang="en-US" sz="1600" b="1" dirty="0" err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Blanka</a:t>
            </a:r>
            <a:r>
              <a:rPr lang="en-US" sz="1600" b="1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Berta</a:t>
            </a:r>
            <a:endParaRPr lang="en-US" sz="1600" b="1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lvl="0">
              <a:buClr>
                <a:schemeClr val="dk1"/>
              </a:buClr>
              <a:buSzPts val="1600"/>
            </a:pPr>
            <a:r>
              <a:rPr lang="en-US" sz="16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Lana </a:t>
            </a:r>
            <a:r>
              <a:rPr lang="en-US" sz="1600" b="1" dirty="0" err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Khamisi</a:t>
            </a:r>
            <a:endParaRPr lang="hu-HU" sz="1600" b="1" dirty="0" smtClean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>
              <a:buClr>
                <a:schemeClr val="dk1"/>
              </a:buClr>
              <a:buSzPts val="1600"/>
            </a:pPr>
            <a:r>
              <a:rPr lang="en-US" sz="16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Karen </a:t>
            </a:r>
            <a:r>
              <a:rPr lang="en-US" sz="1600" b="1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Torres</a:t>
            </a:r>
            <a:endParaRPr lang="hu-HU" sz="1600" b="1" dirty="0" smtClean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="" xmlns:a16="http://schemas.microsoft.com/office/drawing/2014/main" id="{C357431C-8CA4-5202-AD24-A9DA53097055}"/>
              </a:ext>
            </a:extLst>
          </p:cNvPr>
          <p:cNvSpPr txBox="1"/>
          <p:nvPr/>
        </p:nvSpPr>
        <p:spPr>
          <a:xfrm>
            <a:off x="121435" y="1040538"/>
            <a:ext cx="58491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u-HU" b="1" dirty="0">
                <a:solidFill>
                  <a:srgbClr val="002E8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Institute o</a:t>
            </a:r>
            <a:r>
              <a:rPr lang="en-US" b="1" dirty="0">
                <a:solidFill>
                  <a:srgbClr val="002E8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 Biophysics and Radiation Biology</a:t>
            </a:r>
          </a:p>
          <a:p>
            <a:pPr lvl="0"/>
            <a:r>
              <a:rPr lang="en-US" b="1" dirty="0" err="1">
                <a:solidFill>
                  <a:srgbClr val="002E8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Semmelweis</a:t>
            </a:r>
            <a:r>
              <a:rPr lang="en-US" b="1" dirty="0">
                <a:solidFill>
                  <a:srgbClr val="002E8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University</a:t>
            </a:r>
            <a:r>
              <a:rPr lang="hu-HU" b="1" dirty="0">
                <a:solidFill>
                  <a:srgbClr val="002E8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 Budapest, HU</a:t>
            </a:r>
          </a:p>
          <a:p>
            <a:pPr lvl="0"/>
            <a:r>
              <a:rPr lang="hu-HU" b="1" dirty="0">
                <a:solidFill>
                  <a:srgbClr val="002E8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HUN-REN-SU </a:t>
            </a:r>
            <a:r>
              <a:rPr lang="hu-HU" b="1" dirty="0" err="1">
                <a:solidFill>
                  <a:srgbClr val="002E8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Biophysical</a:t>
            </a:r>
            <a:r>
              <a:rPr lang="hu-HU" b="1" dirty="0">
                <a:solidFill>
                  <a:srgbClr val="002E8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hu-HU" b="1" dirty="0" err="1">
                <a:solidFill>
                  <a:srgbClr val="002E8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Virology</a:t>
            </a:r>
            <a:r>
              <a:rPr lang="hu-HU" b="1" dirty="0">
                <a:solidFill>
                  <a:srgbClr val="002E8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Research </a:t>
            </a:r>
            <a:r>
              <a:rPr lang="hu-HU" b="1" dirty="0" err="1">
                <a:solidFill>
                  <a:srgbClr val="002E8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Grouop</a:t>
            </a:r>
            <a:endParaRPr lang="en-US" b="1" dirty="0">
              <a:solidFill>
                <a:srgbClr val="002E8A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0" y="6474368"/>
            <a:ext cx="12192000" cy="396000"/>
            <a:chOff x="0" y="6474368"/>
            <a:chExt cx="12192000" cy="396000"/>
          </a:xfrm>
        </p:grpSpPr>
        <p:grpSp>
          <p:nvGrpSpPr>
            <p:cNvPr id="11" name="Csoportba foglalás 10"/>
            <p:cNvGrpSpPr/>
            <p:nvPr/>
          </p:nvGrpSpPr>
          <p:grpSpPr>
            <a:xfrm>
              <a:off x="0" y="6474368"/>
              <a:ext cx="12192000" cy="396000"/>
              <a:chOff x="0" y="6474368"/>
              <a:chExt cx="12192000" cy="396000"/>
            </a:xfrm>
          </p:grpSpPr>
          <p:sp>
            <p:nvSpPr>
              <p:cNvPr id="14" name="Szövegdoboz 13"/>
              <p:cNvSpPr txBox="1"/>
              <p:nvPr/>
            </p:nvSpPr>
            <p:spPr>
              <a:xfrm>
                <a:off x="0" y="6474368"/>
                <a:ext cx="12192000" cy="396000"/>
              </a:xfrm>
              <a:prstGeom prst="rect">
                <a:avLst/>
              </a:prstGeom>
              <a:solidFill>
                <a:srgbClr val="242F62"/>
              </a:solidFill>
            </p:spPr>
            <p:txBody>
              <a:bodyPr wrap="square" rtlCol="0">
                <a:spAutoFit/>
              </a:bodyPr>
              <a:lstStyle/>
              <a:p>
                <a:endParaRPr lang="hu-HU" sz="800" dirty="0"/>
              </a:p>
            </p:txBody>
          </p:sp>
          <p:sp>
            <p:nvSpPr>
              <p:cNvPr id="15" name="Szövegdoboz 14"/>
              <p:cNvSpPr txBox="1"/>
              <p:nvPr/>
            </p:nvSpPr>
            <p:spPr>
              <a:xfrm>
                <a:off x="147145" y="6533069"/>
                <a:ext cx="17547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>
                    <a:solidFill>
                      <a:srgbClr val="EFE09F"/>
                    </a:solidFill>
                  </a:rPr>
                  <a:t>SEMMELWEIS </a:t>
                </a:r>
                <a:r>
                  <a:rPr lang="hu-HU" sz="800" dirty="0">
                    <a:solidFill>
                      <a:srgbClr val="EFE09F"/>
                    </a:solidFill>
                  </a:rPr>
                  <a:t>University, 1769</a:t>
                </a:r>
              </a:p>
            </p:txBody>
          </p:sp>
          <p:cxnSp>
            <p:nvCxnSpPr>
              <p:cNvPr id="16" name="Egyenes összekötő 15"/>
              <p:cNvCxnSpPr/>
              <p:nvPr/>
            </p:nvCxnSpPr>
            <p:spPr>
              <a:xfrm>
                <a:off x="2187509" y="6509458"/>
                <a:ext cx="0" cy="325820"/>
              </a:xfrm>
              <a:prstGeom prst="line">
                <a:avLst/>
              </a:prstGeom>
              <a:ln w="9525">
                <a:solidFill>
                  <a:srgbClr val="EFE0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Szövegdoboz 16"/>
              <p:cNvSpPr txBox="1"/>
              <p:nvPr/>
            </p:nvSpPr>
            <p:spPr>
              <a:xfrm>
                <a:off x="2498745" y="6533069"/>
                <a:ext cx="29455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EFE09F"/>
                    </a:solidFill>
                  </a:rPr>
                  <a:t>Institute of Biophysics and Radiation Biology</a:t>
                </a:r>
                <a:endParaRPr lang="en-US" sz="800" dirty="0">
                  <a:solidFill>
                    <a:srgbClr val="EFE09F"/>
                  </a:solidFill>
                </a:endParaRPr>
              </a:p>
            </p:txBody>
          </p:sp>
          <p:cxnSp>
            <p:nvCxnSpPr>
              <p:cNvPr id="18" name="Egyenes összekötő 17"/>
              <p:cNvCxnSpPr/>
              <p:nvPr/>
            </p:nvCxnSpPr>
            <p:spPr>
              <a:xfrm>
                <a:off x="5993160" y="6509458"/>
                <a:ext cx="0" cy="325820"/>
              </a:xfrm>
              <a:prstGeom prst="line">
                <a:avLst/>
              </a:prstGeom>
              <a:ln w="9525">
                <a:solidFill>
                  <a:srgbClr val="EFE0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Szövegdoboz 18"/>
              <p:cNvSpPr txBox="1"/>
              <p:nvPr/>
            </p:nvSpPr>
            <p:spPr>
              <a:xfrm>
                <a:off x="6304396" y="6533069"/>
                <a:ext cx="33863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EFE09F"/>
                    </a:solidFill>
                  </a:rPr>
                  <a:t>HUN-REN</a:t>
                </a:r>
                <a:r>
                  <a:rPr lang="hu-HU" sz="1200" dirty="0">
                    <a:solidFill>
                      <a:srgbClr val="EFE09F"/>
                    </a:solidFill>
                  </a:rPr>
                  <a:t>-SU</a:t>
                </a:r>
                <a:r>
                  <a:rPr lang="en-US" sz="1200" dirty="0">
                    <a:solidFill>
                      <a:srgbClr val="EFE09F"/>
                    </a:solidFill>
                  </a:rPr>
                  <a:t> </a:t>
                </a:r>
                <a:r>
                  <a:rPr lang="hu-HU" sz="1200" dirty="0" err="1">
                    <a:solidFill>
                      <a:srgbClr val="EFE09F"/>
                    </a:solidFill>
                  </a:rPr>
                  <a:t>Biophysical</a:t>
                </a:r>
                <a:r>
                  <a:rPr lang="hu-HU" sz="1200" dirty="0">
                    <a:solidFill>
                      <a:srgbClr val="EFE09F"/>
                    </a:solidFill>
                  </a:rPr>
                  <a:t> </a:t>
                </a:r>
                <a:r>
                  <a:rPr lang="hu-HU" sz="1200" dirty="0" err="1">
                    <a:solidFill>
                      <a:srgbClr val="EFE09F"/>
                    </a:solidFill>
                  </a:rPr>
                  <a:t>Viorology</a:t>
                </a:r>
                <a:r>
                  <a:rPr lang="hu-HU" sz="1200" dirty="0">
                    <a:solidFill>
                      <a:srgbClr val="EFE09F"/>
                    </a:solidFill>
                  </a:rPr>
                  <a:t> Research Group</a:t>
                </a:r>
                <a:endParaRPr lang="en-US" sz="800" dirty="0">
                  <a:solidFill>
                    <a:srgbClr val="EFE09F"/>
                  </a:solidFill>
                </a:endParaRPr>
              </a:p>
            </p:txBody>
          </p:sp>
        </p:grpSp>
        <p:cxnSp>
          <p:nvCxnSpPr>
            <p:cNvPr id="12" name="Egyenes összekötő 11"/>
            <p:cNvCxnSpPr/>
            <p:nvPr/>
          </p:nvCxnSpPr>
          <p:spPr>
            <a:xfrm>
              <a:off x="11036729" y="6509458"/>
              <a:ext cx="0" cy="325820"/>
            </a:xfrm>
            <a:prstGeom prst="line">
              <a:avLst/>
            </a:prstGeom>
            <a:ln w="9525">
              <a:solidFill>
                <a:srgbClr val="EFE0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Szövegdoboz 12"/>
            <p:cNvSpPr txBox="1"/>
            <p:nvPr/>
          </p:nvSpPr>
          <p:spPr>
            <a:xfrm>
              <a:off x="11148156" y="6533069"/>
              <a:ext cx="921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>
                  <a:solidFill>
                    <a:srgbClr val="EFE09F"/>
                  </a:solidFill>
                </a:rPr>
                <a:t>hegelab.org</a:t>
              </a:r>
              <a:endParaRPr lang="en-US" sz="800" dirty="0">
                <a:solidFill>
                  <a:srgbClr val="EFE09F"/>
                </a:solidFill>
              </a:endParaRPr>
            </a:p>
          </p:txBody>
        </p:sp>
      </p:grpSp>
      <p:sp>
        <p:nvSpPr>
          <p:cNvPr id="20" name="Google Shape;238;p14">
            <a:extLst>
              <a:ext uri="{FF2B5EF4-FFF2-40B4-BE49-F238E27FC236}">
                <a16:creationId xmlns="" xmlns:a16="http://schemas.microsoft.com/office/drawing/2014/main" id="{7022656F-2D57-1785-7E90-72AB9D1DC124}"/>
              </a:ext>
            </a:extLst>
          </p:cNvPr>
          <p:cNvSpPr txBox="1"/>
          <p:nvPr/>
        </p:nvSpPr>
        <p:spPr>
          <a:xfrm>
            <a:off x="8667750" y="4577122"/>
            <a:ext cx="296227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Palatino Linotype"/>
              <a:buNone/>
            </a:pPr>
            <a:r>
              <a:rPr lang="en-US" sz="1600" b="1" dirty="0" smtClean="0">
                <a:solidFill>
                  <a:srgbClr val="FF7733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NKFIH 137610</a:t>
            </a:r>
            <a:endParaRPr lang="hu-HU" sz="1600" b="1" dirty="0" smtClean="0">
              <a:solidFill>
                <a:srgbClr val="FF7733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lvl="0">
              <a:buClr>
                <a:srgbClr val="FF0000"/>
              </a:buClr>
              <a:buSzPts val="1600"/>
            </a:pPr>
            <a:r>
              <a:rPr lang="hu-HU" sz="1600" b="1" dirty="0" smtClean="0">
                <a:solidFill>
                  <a:srgbClr val="FF7733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TKP2021-EGA-23</a:t>
            </a:r>
          </a:p>
          <a:p>
            <a:pPr lvl="0">
              <a:buClr>
                <a:srgbClr val="FF0000"/>
              </a:buClr>
              <a:buSzPts val="1600"/>
            </a:pPr>
            <a:r>
              <a:rPr lang="hu-HU" sz="1600" b="1" dirty="0" smtClean="0">
                <a:solidFill>
                  <a:srgbClr val="FF7733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HU-RIZONT-2024-00003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Palatino Linotype"/>
              <a:buNone/>
            </a:pPr>
            <a:endParaRPr lang="hu-HU" sz="1600" b="1" dirty="0">
              <a:solidFill>
                <a:srgbClr val="FF7733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Palatino Linotype"/>
              <a:buNone/>
            </a:pPr>
            <a:r>
              <a:rPr lang="hu-HU" sz="1600" b="1" dirty="0">
                <a:solidFill>
                  <a:srgbClr val="FF7733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HUN-REN </a:t>
            </a:r>
            <a:r>
              <a:rPr lang="en-US" sz="1600" b="1" dirty="0">
                <a:solidFill>
                  <a:srgbClr val="FF7733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Wigner GPU-lab</a:t>
            </a:r>
            <a:endParaRPr lang="hu-HU" sz="1600" b="1" dirty="0">
              <a:solidFill>
                <a:srgbClr val="FF7733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Palatino Linotype"/>
              <a:buNone/>
            </a:pPr>
            <a:r>
              <a:rPr lang="en-US" sz="1600" b="1" dirty="0">
                <a:solidFill>
                  <a:srgbClr val="FF7733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KIFÜ HPC </a:t>
            </a:r>
            <a:r>
              <a:rPr lang="en-US" sz="1600" b="1" dirty="0" smtClean="0">
                <a:solidFill>
                  <a:srgbClr val="FF7733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KK</a:t>
            </a:r>
            <a:r>
              <a:rPr lang="hu-HU" sz="1600" b="1" dirty="0" smtClean="0">
                <a:solidFill>
                  <a:srgbClr val="FF7733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(Komondor)</a:t>
            </a:r>
            <a:endParaRPr lang="en-US" sz="1600" b="1" dirty="0">
              <a:solidFill>
                <a:srgbClr val="FF7733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0" y="5359620"/>
            <a:ext cx="4140200" cy="8956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6625" y="2341675"/>
            <a:ext cx="574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203C74"/>
                </a:solidFill>
              </a:rPr>
              <a:t>www.hegelab.org</a:t>
            </a:r>
            <a:endParaRPr lang="en-GB" b="1" dirty="0">
              <a:solidFill>
                <a:srgbClr val="203C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7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ím 1">
            <a:extLst>
              <a:ext uri="{FF2B5EF4-FFF2-40B4-BE49-F238E27FC236}">
                <a16:creationId xmlns="" xmlns:a16="http://schemas.microsoft.com/office/drawing/2014/main" id="{979299F3-AFC6-2C02-3920-024DAF128CB5}"/>
              </a:ext>
            </a:extLst>
          </p:cNvPr>
          <p:cNvSpPr txBox="1">
            <a:spLocks/>
          </p:cNvSpPr>
          <p:nvPr/>
        </p:nvSpPr>
        <p:spPr>
          <a:xfrm>
            <a:off x="855455" y="-2736"/>
            <a:ext cx="10515600" cy="90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400" dirty="0"/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0" y="6474368"/>
            <a:ext cx="12192000" cy="360910"/>
            <a:chOff x="0" y="6474368"/>
            <a:chExt cx="12192000" cy="360910"/>
          </a:xfrm>
        </p:grpSpPr>
        <p:grpSp>
          <p:nvGrpSpPr>
            <p:cNvPr id="20" name="Csoportba foglalás 19"/>
            <p:cNvGrpSpPr/>
            <p:nvPr/>
          </p:nvGrpSpPr>
          <p:grpSpPr>
            <a:xfrm>
              <a:off x="0" y="6474368"/>
              <a:ext cx="12192000" cy="360910"/>
              <a:chOff x="0" y="6474368"/>
              <a:chExt cx="12192000" cy="360910"/>
            </a:xfrm>
          </p:grpSpPr>
          <p:sp>
            <p:nvSpPr>
              <p:cNvPr id="23" name="Szövegdoboz 22"/>
              <p:cNvSpPr txBox="1"/>
              <p:nvPr/>
            </p:nvSpPr>
            <p:spPr>
              <a:xfrm>
                <a:off x="0" y="6474368"/>
                <a:ext cx="12192000" cy="215444"/>
              </a:xfrm>
              <a:prstGeom prst="rect">
                <a:avLst/>
              </a:prstGeom>
              <a:solidFill>
                <a:srgbClr val="242F62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800" dirty="0"/>
              </a:p>
            </p:txBody>
          </p:sp>
          <p:sp>
            <p:nvSpPr>
              <p:cNvPr id="24" name="Szövegdoboz 23"/>
              <p:cNvSpPr txBox="1"/>
              <p:nvPr/>
            </p:nvSpPr>
            <p:spPr>
              <a:xfrm>
                <a:off x="147145" y="6533069"/>
                <a:ext cx="17547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EFE09F"/>
                    </a:solidFill>
                  </a:rPr>
                  <a:t>SEMMELWEIS </a:t>
                </a:r>
                <a:r>
                  <a:rPr lang="en-US" sz="800" dirty="0" smtClean="0">
                    <a:solidFill>
                      <a:srgbClr val="EFE09F"/>
                    </a:solidFill>
                  </a:rPr>
                  <a:t>University, 1769</a:t>
                </a:r>
                <a:endParaRPr lang="en-US" sz="800" dirty="0">
                  <a:solidFill>
                    <a:srgbClr val="EFE09F"/>
                  </a:solidFill>
                </a:endParaRPr>
              </a:p>
            </p:txBody>
          </p:sp>
          <p:cxnSp>
            <p:nvCxnSpPr>
              <p:cNvPr id="25" name="Egyenes összekötő 24"/>
              <p:cNvCxnSpPr/>
              <p:nvPr/>
            </p:nvCxnSpPr>
            <p:spPr>
              <a:xfrm>
                <a:off x="2187509" y="6509458"/>
                <a:ext cx="0" cy="325820"/>
              </a:xfrm>
              <a:prstGeom prst="line">
                <a:avLst/>
              </a:prstGeom>
              <a:ln w="9525">
                <a:solidFill>
                  <a:srgbClr val="EFE0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Szövegdoboz 25"/>
              <p:cNvSpPr txBox="1"/>
              <p:nvPr/>
            </p:nvSpPr>
            <p:spPr>
              <a:xfrm>
                <a:off x="2498745" y="6533069"/>
                <a:ext cx="29455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EFE09F"/>
                    </a:solidFill>
                  </a:rPr>
                  <a:t>Institute of Biophysics and Radiation Biology</a:t>
                </a:r>
                <a:endParaRPr lang="en-US" sz="800" dirty="0">
                  <a:solidFill>
                    <a:srgbClr val="EFE09F"/>
                  </a:solidFill>
                </a:endParaRPr>
              </a:p>
            </p:txBody>
          </p:sp>
          <p:cxnSp>
            <p:nvCxnSpPr>
              <p:cNvPr id="27" name="Egyenes összekötő 26"/>
              <p:cNvCxnSpPr/>
              <p:nvPr/>
            </p:nvCxnSpPr>
            <p:spPr>
              <a:xfrm>
                <a:off x="5993160" y="6509458"/>
                <a:ext cx="0" cy="325820"/>
              </a:xfrm>
              <a:prstGeom prst="line">
                <a:avLst/>
              </a:prstGeom>
              <a:ln w="9525">
                <a:solidFill>
                  <a:srgbClr val="EFE0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Szövegdoboz 27"/>
              <p:cNvSpPr txBox="1"/>
              <p:nvPr/>
            </p:nvSpPr>
            <p:spPr>
              <a:xfrm>
                <a:off x="6304396" y="6533069"/>
                <a:ext cx="33863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EFE09F"/>
                    </a:solidFill>
                  </a:rPr>
                  <a:t>HUN-REN-SU Biophysical </a:t>
                </a:r>
                <a:r>
                  <a:rPr lang="en-US" sz="1200" dirty="0" err="1" smtClean="0">
                    <a:solidFill>
                      <a:srgbClr val="EFE09F"/>
                    </a:solidFill>
                  </a:rPr>
                  <a:t>Viorology</a:t>
                </a:r>
                <a:r>
                  <a:rPr lang="en-US" sz="1200" dirty="0" smtClean="0">
                    <a:solidFill>
                      <a:srgbClr val="EFE09F"/>
                    </a:solidFill>
                  </a:rPr>
                  <a:t> Research Group</a:t>
                </a:r>
                <a:endParaRPr lang="en-US" sz="800" dirty="0">
                  <a:solidFill>
                    <a:srgbClr val="EFE09F"/>
                  </a:solidFill>
                </a:endParaRPr>
              </a:p>
            </p:txBody>
          </p:sp>
        </p:grpSp>
        <p:cxnSp>
          <p:nvCxnSpPr>
            <p:cNvPr id="21" name="Egyenes összekötő 20"/>
            <p:cNvCxnSpPr/>
            <p:nvPr/>
          </p:nvCxnSpPr>
          <p:spPr>
            <a:xfrm>
              <a:off x="11036729" y="6509458"/>
              <a:ext cx="0" cy="325820"/>
            </a:xfrm>
            <a:prstGeom prst="line">
              <a:avLst/>
            </a:prstGeom>
            <a:ln w="9525">
              <a:solidFill>
                <a:srgbClr val="EFE0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Szövegdoboz 21"/>
            <p:cNvSpPr txBox="1"/>
            <p:nvPr/>
          </p:nvSpPr>
          <p:spPr>
            <a:xfrm>
              <a:off x="11148156" y="6533069"/>
              <a:ext cx="921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EFE09F"/>
                  </a:solidFill>
                </a:rPr>
                <a:t>hegelab.org</a:t>
              </a:r>
              <a:endParaRPr lang="en-US" sz="800" dirty="0">
                <a:solidFill>
                  <a:srgbClr val="EFE09F"/>
                </a:solidFill>
              </a:endParaRPr>
            </a:p>
          </p:txBody>
        </p:sp>
      </p:grpSp>
      <p:sp>
        <p:nvSpPr>
          <p:cNvPr id="14" name="Cím 1">
            <a:extLst>
              <a:ext uri="{FF2B5EF4-FFF2-40B4-BE49-F238E27FC236}">
                <a16:creationId xmlns="" xmlns:a16="http://schemas.microsoft.com/office/drawing/2014/main" id="{979299F3-AFC6-2C02-3920-024DAF128CB5}"/>
              </a:ext>
            </a:extLst>
          </p:cNvPr>
          <p:cNvSpPr txBox="1">
            <a:spLocks/>
          </p:cNvSpPr>
          <p:nvPr/>
        </p:nvSpPr>
        <p:spPr>
          <a:xfrm>
            <a:off x="0" y="22664"/>
            <a:ext cx="10723355" cy="874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 smtClean="0"/>
              <a:t> </a:t>
            </a:r>
            <a:r>
              <a:rPr lang="hu-HU" sz="4400" dirty="0" smtClean="0"/>
              <a:t>Protein</a:t>
            </a:r>
            <a:r>
              <a:rPr lang="en-GB" sz="4400" dirty="0" smtClean="0"/>
              <a:t>s: structure, sequence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50372" y="2311400"/>
            <a:ext cx="4927763" cy="27143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36000" y="4680000"/>
            <a:ext cx="647742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GPLPKPTLWAEPGSVISWGNSVTIWCQGTLEAREYRLDKEESPAPWDRQNPLEPKNKARFSIPSMTEDYAGRYRCYYRSPVGWSQPSDPLELVMTGAYSKPTLSALPSPLVTSGKSVTLLCQSRSPMDTFLLCKERAAHPLLCLRSEHGAQQHQAEFPMSPVTSVHGGTYRCFSSHGFSHYLLSHPSDPLELIVSG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850" y="973464"/>
            <a:ext cx="4492625" cy="3594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45560" y="4305300"/>
            <a:ext cx="21985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www.chemistryworld.com</a:t>
            </a:r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36000" y="4680000"/>
            <a:ext cx="647742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GPLPKPTLWAEPGSVISWGNSVTIWCQGTLEA</a:t>
            </a:r>
            <a:r>
              <a:rPr lang="en-GB" dirty="0" smtClean="0">
                <a:solidFill>
                  <a:srgbClr val="FF0000"/>
                </a:solidFill>
              </a:rPr>
              <a:t>V</a:t>
            </a:r>
            <a:r>
              <a:rPr lang="en-GB" dirty="0" smtClean="0"/>
              <a:t>EYRLDKEESPAPWDRQNPLEPKNKARFSIPSMTEDYAGRYRCYYRSPVGWSQPSDPLELVMTGAYSKPTLSALPSPLVTSGKSVTLLCQSRSPMDTFLLCKERAAHPLLCLRSEHGAQQHQAEFPMSPVTSVHGGTYRCFSSHGFSHYLLSHPSDPLELIVSG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303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ím 1">
            <a:extLst>
              <a:ext uri="{FF2B5EF4-FFF2-40B4-BE49-F238E27FC236}">
                <a16:creationId xmlns="" xmlns:a16="http://schemas.microsoft.com/office/drawing/2014/main" id="{979299F3-AFC6-2C02-3920-024DAF128CB5}"/>
              </a:ext>
            </a:extLst>
          </p:cNvPr>
          <p:cNvSpPr txBox="1">
            <a:spLocks/>
          </p:cNvSpPr>
          <p:nvPr/>
        </p:nvSpPr>
        <p:spPr>
          <a:xfrm>
            <a:off x="-28172" y="0"/>
            <a:ext cx="10515600" cy="90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 smtClean="0"/>
              <a:t> </a:t>
            </a:r>
            <a:r>
              <a:rPr lang="hu-HU" sz="4400" dirty="0" smtClean="0"/>
              <a:t>Protein </a:t>
            </a:r>
            <a:r>
              <a:rPr lang="hu-HU" sz="4400" dirty="0"/>
              <a:t>Language Models (pLM)</a:t>
            </a:r>
            <a:endParaRPr lang="en-US" sz="4400" dirty="0"/>
          </a:p>
        </p:txBody>
      </p:sp>
      <p:cxnSp>
        <p:nvCxnSpPr>
          <p:cNvPr id="7" name="Egyenes összekötő nyíllal 6"/>
          <p:cNvCxnSpPr/>
          <p:nvPr/>
        </p:nvCxnSpPr>
        <p:spPr>
          <a:xfrm flipH="1" flipV="1">
            <a:off x="2635250" y="3257550"/>
            <a:ext cx="6350" cy="2660650"/>
          </a:xfrm>
          <a:prstGeom prst="straightConnector1">
            <a:avLst/>
          </a:prstGeom>
          <a:ln w="19050">
            <a:solidFill>
              <a:srgbClr val="7E7EB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3">
            <a:extLst>
              <a:ext uri="{FF2B5EF4-FFF2-40B4-BE49-F238E27FC236}">
                <a16:creationId xmlns="" xmlns:a16="http://schemas.microsoft.com/office/drawing/2014/main" id="{EF7ECE75-3899-F979-2229-FA2C6738755A}"/>
              </a:ext>
            </a:extLst>
          </p:cNvPr>
          <p:cNvCxnSpPr>
            <a:cxnSpLocks/>
          </p:cNvCxnSpPr>
          <p:nvPr/>
        </p:nvCxnSpPr>
        <p:spPr>
          <a:xfrm flipV="1">
            <a:off x="6213018" y="3281279"/>
            <a:ext cx="0" cy="313443"/>
          </a:xfrm>
          <a:prstGeom prst="straightConnector1">
            <a:avLst/>
          </a:prstGeom>
          <a:ln w="19050" cap="rnd">
            <a:solidFill>
              <a:schemeClr val="tx1"/>
            </a:solidFill>
            <a:round/>
            <a:headEnd type="none"/>
            <a:tailEnd type="stealth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34">
            <a:extLst>
              <a:ext uri="{FF2B5EF4-FFF2-40B4-BE49-F238E27FC236}">
                <a16:creationId xmlns="" xmlns:a16="http://schemas.microsoft.com/office/drawing/2014/main" id="{250C38CE-7AE3-DD33-EB01-DBA7CD1AD96F}"/>
              </a:ext>
            </a:extLst>
          </p:cNvPr>
          <p:cNvCxnSpPr>
            <a:cxnSpLocks/>
          </p:cNvCxnSpPr>
          <p:nvPr/>
        </p:nvCxnSpPr>
        <p:spPr>
          <a:xfrm flipV="1">
            <a:off x="6934434" y="3281278"/>
            <a:ext cx="0" cy="313443"/>
          </a:xfrm>
          <a:prstGeom prst="straightConnector1">
            <a:avLst/>
          </a:prstGeom>
          <a:ln w="19050" cap="rnd">
            <a:solidFill>
              <a:schemeClr val="tx1"/>
            </a:solidFill>
            <a:round/>
            <a:headEnd type="none"/>
            <a:tailEnd type="stealth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35">
            <a:extLst>
              <a:ext uri="{FF2B5EF4-FFF2-40B4-BE49-F238E27FC236}">
                <a16:creationId xmlns="" xmlns:a16="http://schemas.microsoft.com/office/drawing/2014/main" id="{B15CDDD0-463D-6EFA-348D-3BCE51FE6E53}"/>
              </a:ext>
            </a:extLst>
          </p:cNvPr>
          <p:cNvSpPr>
            <a:spLocks/>
          </p:cNvSpPr>
          <p:nvPr/>
        </p:nvSpPr>
        <p:spPr>
          <a:xfrm>
            <a:off x="4600334" y="3118096"/>
            <a:ext cx="277215" cy="10080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noProof="0" dirty="0"/>
          </a:p>
        </p:txBody>
      </p:sp>
      <p:sp>
        <p:nvSpPr>
          <p:cNvPr id="44" name="Rectangle 36">
            <a:extLst>
              <a:ext uri="{FF2B5EF4-FFF2-40B4-BE49-F238E27FC236}">
                <a16:creationId xmlns="" xmlns:a16="http://schemas.microsoft.com/office/drawing/2014/main" id="{E40CCA90-F268-71AD-735A-ACC0FCCC9CA8}"/>
              </a:ext>
            </a:extLst>
          </p:cNvPr>
          <p:cNvSpPr>
            <a:spLocks/>
          </p:cNvSpPr>
          <p:nvPr/>
        </p:nvSpPr>
        <p:spPr>
          <a:xfrm>
            <a:off x="5358166" y="3121059"/>
            <a:ext cx="277215" cy="10080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noProof="0" dirty="0"/>
          </a:p>
        </p:txBody>
      </p:sp>
      <p:sp>
        <p:nvSpPr>
          <p:cNvPr id="45" name="Rectangle 37">
            <a:extLst>
              <a:ext uri="{FF2B5EF4-FFF2-40B4-BE49-F238E27FC236}">
                <a16:creationId xmlns="" xmlns:a16="http://schemas.microsoft.com/office/drawing/2014/main" id="{FB37A8C6-5F04-64FB-309B-343E57AFEE97}"/>
              </a:ext>
            </a:extLst>
          </p:cNvPr>
          <p:cNvSpPr>
            <a:spLocks/>
          </p:cNvSpPr>
          <p:nvPr/>
        </p:nvSpPr>
        <p:spPr>
          <a:xfrm>
            <a:off x="6795827" y="3118096"/>
            <a:ext cx="277215" cy="10080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noProof="0" dirty="0"/>
          </a:p>
        </p:txBody>
      </p:sp>
      <p:sp>
        <p:nvSpPr>
          <p:cNvPr id="46" name="Rectangle 38">
            <a:extLst>
              <a:ext uri="{FF2B5EF4-FFF2-40B4-BE49-F238E27FC236}">
                <a16:creationId xmlns="" xmlns:a16="http://schemas.microsoft.com/office/drawing/2014/main" id="{E6D074AD-B2AB-AFE0-D592-97CB0DA8266E}"/>
              </a:ext>
            </a:extLst>
          </p:cNvPr>
          <p:cNvSpPr>
            <a:spLocks/>
          </p:cNvSpPr>
          <p:nvPr/>
        </p:nvSpPr>
        <p:spPr>
          <a:xfrm>
            <a:off x="6074410" y="3119636"/>
            <a:ext cx="277215" cy="10080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noProof="0" dirty="0"/>
          </a:p>
        </p:txBody>
      </p:sp>
      <p:cxnSp>
        <p:nvCxnSpPr>
          <p:cNvPr id="49" name="Straight Arrow Connector 42">
            <a:extLst>
              <a:ext uri="{FF2B5EF4-FFF2-40B4-BE49-F238E27FC236}">
                <a16:creationId xmlns="" xmlns:a16="http://schemas.microsoft.com/office/drawing/2014/main" id="{E6A4B595-E5A2-D9B9-110D-390878EF5B4C}"/>
              </a:ext>
            </a:extLst>
          </p:cNvPr>
          <p:cNvCxnSpPr>
            <a:cxnSpLocks/>
          </p:cNvCxnSpPr>
          <p:nvPr/>
        </p:nvCxnSpPr>
        <p:spPr>
          <a:xfrm flipV="1">
            <a:off x="4738942" y="3281278"/>
            <a:ext cx="0" cy="313443"/>
          </a:xfrm>
          <a:prstGeom prst="straightConnector1">
            <a:avLst/>
          </a:prstGeom>
          <a:ln w="19050" cap="rnd">
            <a:solidFill>
              <a:schemeClr val="tx1"/>
            </a:solidFill>
            <a:round/>
            <a:headEnd type="none"/>
            <a:tailEnd type="stealth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4">
            <a:extLst>
              <a:ext uri="{FF2B5EF4-FFF2-40B4-BE49-F238E27FC236}">
                <a16:creationId xmlns="" xmlns:a16="http://schemas.microsoft.com/office/drawing/2014/main" id="{893A41DC-71B6-09E7-FC5B-2E9A778016AF}"/>
              </a:ext>
            </a:extLst>
          </p:cNvPr>
          <p:cNvCxnSpPr>
            <a:cxnSpLocks/>
          </p:cNvCxnSpPr>
          <p:nvPr/>
        </p:nvCxnSpPr>
        <p:spPr>
          <a:xfrm flipV="1">
            <a:off x="5496774" y="3281279"/>
            <a:ext cx="0" cy="313443"/>
          </a:xfrm>
          <a:prstGeom prst="straightConnector1">
            <a:avLst/>
          </a:prstGeom>
          <a:ln w="19050" cap="rnd">
            <a:solidFill>
              <a:schemeClr val="tx1"/>
            </a:solidFill>
            <a:round/>
            <a:headEnd type="none"/>
            <a:tailEnd type="stealth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2">
            <a:extLst>
              <a:ext uri="{FF2B5EF4-FFF2-40B4-BE49-F238E27FC236}">
                <a16:creationId xmlns="" xmlns:a16="http://schemas.microsoft.com/office/drawing/2014/main" id="{827B151A-C726-13EC-3600-44AFEAEE6A8B}"/>
              </a:ext>
            </a:extLst>
          </p:cNvPr>
          <p:cNvCxnSpPr>
            <a:cxnSpLocks/>
          </p:cNvCxnSpPr>
          <p:nvPr/>
        </p:nvCxnSpPr>
        <p:spPr>
          <a:xfrm flipV="1">
            <a:off x="6213018" y="4548669"/>
            <a:ext cx="0" cy="277215"/>
          </a:xfrm>
          <a:prstGeom prst="straightConnector1">
            <a:avLst/>
          </a:prstGeom>
          <a:ln w="19050" cap="rnd">
            <a:solidFill>
              <a:schemeClr val="tx1"/>
            </a:solidFill>
            <a:round/>
            <a:headEnd type="none"/>
            <a:tailEnd type="stealth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3">
            <a:extLst>
              <a:ext uri="{FF2B5EF4-FFF2-40B4-BE49-F238E27FC236}">
                <a16:creationId xmlns="" xmlns:a16="http://schemas.microsoft.com/office/drawing/2014/main" id="{EB797D0B-D7AC-D729-A50F-36AE7790FD55}"/>
              </a:ext>
            </a:extLst>
          </p:cNvPr>
          <p:cNvCxnSpPr>
            <a:cxnSpLocks/>
          </p:cNvCxnSpPr>
          <p:nvPr/>
        </p:nvCxnSpPr>
        <p:spPr>
          <a:xfrm flipV="1">
            <a:off x="6934434" y="4548669"/>
            <a:ext cx="0" cy="277215"/>
          </a:xfrm>
          <a:prstGeom prst="straightConnector1">
            <a:avLst/>
          </a:prstGeom>
          <a:ln w="19050" cap="rnd">
            <a:solidFill>
              <a:schemeClr val="tx1"/>
            </a:solidFill>
            <a:round/>
            <a:headEnd type="none"/>
            <a:tailEnd type="stealth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4">
            <a:extLst>
              <a:ext uri="{FF2B5EF4-FFF2-40B4-BE49-F238E27FC236}">
                <a16:creationId xmlns="" xmlns:a16="http://schemas.microsoft.com/office/drawing/2014/main" id="{BEC0972F-1FD8-46B6-B1D1-135557C37161}"/>
              </a:ext>
            </a:extLst>
          </p:cNvPr>
          <p:cNvCxnSpPr>
            <a:cxnSpLocks/>
          </p:cNvCxnSpPr>
          <p:nvPr/>
        </p:nvCxnSpPr>
        <p:spPr>
          <a:xfrm flipV="1">
            <a:off x="4756251" y="4548669"/>
            <a:ext cx="0" cy="277215"/>
          </a:xfrm>
          <a:prstGeom prst="straightConnector1">
            <a:avLst/>
          </a:prstGeom>
          <a:ln w="19050" cap="rnd">
            <a:solidFill>
              <a:schemeClr val="tx1"/>
            </a:solidFill>
            <a:round/>
            <a:headEnd type="none"/>
            <a:tailEnd type="stealth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5">
            <a:extLst>
              <a:ext uri="{FF2B5EF4-FFF2-40B4-BE49-F238E27FC236}">
                <a16:creationId xmlns="" xmlns:a16="http://schemas.microsoft.com/office/drawing/2014/main" id="{995AD2FA-FC66-BE1B-30A2-7E2BEC6AA080}"/>
              </a:ext>
            </a:extLst>
          </p:cNvPr>
          <p:cNvCxnSpPr>
            <a:cxnSpLocks/>
          </p:cNvCxnSpPr>
          <p:nvPr/>
        </p:nvCxnSpPr>
        <p:spPr>
          <a:xfrm flipV="1">
            <a:off x="5489476" y="4548669"/>
            <a:ext cx="0" cy="277215"/>
          </a:xfrm>
          <a:prstGeom prst="straightConnector1">
            <a:avLst/>
          </a:prstGeom>
          <a:ln w="19050" cap="rnd">
            <a:solidFill>
              <a:schemeClr val="tx1"/>
            </a:solidFill>
            <a:round/>
            <a:headEnd type="none"/>
            <a:tailEnd type="stealth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65">
            <a:extLst>
              <a:ext uri="{FF2B5EF4-FFF2-40B4-BE49-F238E27FC236}">
                <a16:creationId xmlns="" xmlns:a16="http://schemas.microsoft.com/office/drawing/2014/main" id="{457987EF-BE83-4936-DCAE-ABBAD0CAE908}"/>
              </a:ext>
            </a:extLst>
          </p:cNvPr>
          <p:cNvCxnSpPr>
            <a:cxnSpLocks/>
          </p:cNvCxnSpPr>
          <p:nvPr/>
        </p:nvCxnSpPr>
        <p:spPr>
          <a:xfrm flipV="1">
            <a:off x="6209971" y="5267551"/>
            <a:ext cx="0" cy="313443"/>
          </a:xfrm>
          <a:prstGeom prst="straightConnector1">
            <a:avLst/>
          </a:prstGeom>
          <a:ln w="19050" cap="rnd">
            <a:solidFill>
              <a:schemeClr val="tx1"/>
            </a:solidFill>
            <a:round/>
            <a:headEnd type="none"/>
            <a:tailEnd type="stealth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6">
            <a:extLst>
              <a:ext uri="{FF2B5EF4-FFF2-40B4-BE49-F238E27FC236}">
                <a16:creationId xmlns="" xmlns:a16="http://schemas.microsoft.com/office/drawing/2014/main" id="{FD219973-32BE-436E-3FE3-40432D2A48F2}"/>
              </a:ext>
            </a:extLst>
          </p:cNvPr>
          <p:cNvCxnSpPr>
            <a:cxnSpLocks/>
          </p:cNvCxnSpPr>
          <p:nvPr/>
        </p:nvCxnSpPr>
        <p:spPr>
          <a:xfrm flipV="1">
            <a:off x="6934434" y="5267551"/>
            <a:ext cx="0" cy="313443"/>
          </a:xfrm>
          <a:prstGeom prst="straightConnector1">
            <a:avLst/>
          </a:prstGeom>
          <a:ln w="19050" cap="rnd">
            <a:solidFill>
              <a:schemeClr val="tx1"/>
            </a:solidFill>
            <a:round/>
            <a:headEnd type="none"/>
            <a:tailEnd type="stealth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7">
            <a:extLst>
              <a:ext uri="{FF2B5EF4-FFF2-40B4-BE49-F238E27FC236}">
                <a16:creationId xmlns="" xmlns:a16="http://schemas.microsoft.com/office/drawing/2014/main" id="{184647BE-ADA4-CBA2-8E21-6AE51D704B07}"/>
              </a:ext>
            </a:extLst>
          </p:cNvPr>
          <p:cNvCxnSpPr>
            <a:cxnSpLocks/>
          </p:cNvCxnSpPr>
          <p:nvPr/>
        </p:nvCxnSpPr>
        <p:spPr>
          <a:xfrm flipV="1">
            <a:off x="4756251" y="5267551"/>
            <a:ext cx="0" cy="313443"/>
          </a:xfrm>
          <a:prstGeom prst="straightConnector1">
            <a:avLst/>
          </a:prstGeom>
          <a:ln w="19050" cap="rnd">
            <a:solidFill>
              <a:schemeClr val="tx1"/>
            </a:solidFill>
            <a:round/>
            <a:headEnd type="none"/>
            <a:tailEnd type="stealth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8">
            <a:extLst>
              <a:ext uri="{FF2B5EF4-FFF2-40B4-BE49-F238E27FC236}">
                <a16:creationId xmlns="" xmlns:a16="http://schemas.microsoft.com/office/drawing/2014/main" id="{2AAD8843-009E-324B-1EEB-258EB5290F72}"/>
              </a:ext>
            </a:extLst>
          </p:cNvPr>
          <p:cNvCxnSpPr>
            <a:cxnSpLocks/>
          </p:cNvCxnSpPr>
          <p:nvPr/>
        </p:nvCxnSpPr>
        <p:spPr>
          <a:xfrm flipV="1">
            <a:off x="5479684" y="5265858"/>
            <a:ext cx="0" cy="313443"/>
          </a:xfrm>
          <a:prstGeom prst="straightConnector1">
            <a:avLst/>
          </a:prstGeom>
          <a:ln w="19050" cap="rnd">
            <a:solidFill>
              <a:schemeClr val="tx1"/>
            </a:solidFill>
            <a:round/>
            <a:headEnd type="none"/>
            <a:tailEnd type="stealth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: Rounded Corners 90">
            <a:extLst>
              <a:ext uri="{FF2B5EF4-FFF2-40B4-BE49-F238E27FC236}">
                <a16:creationId xmlns="" xmlns:a16="http://schemas.microsoft.com/office/drawing/2014/main" id="{159F1CDF-6C4A-CF6E-3BFC-484857CC17BD}"/>
              </a:ext>
            </a:extLst>
          </p:cNvPr>
          <p:cNvSpPr>
            <a:spLocks/>
          </p:cNvSpPr>
          <p:nvPr/>
        </p:nvSpPr>
        <p:spPr>
          <a:xfrm>
            <a:off x="4624961" y="5579301"/>
            <a:ext cx="247062" cy="3705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noProof="0" dirty="0"/>
          </a:p>
        </p:txBody>
      </p:sp>
      <p:sp>
        <p:nvSpPr>
          <p:cNvPr id="70" name="Rectangle: Rounded Corners 94">
            <a:extLst>
              <a:ext uri="{FF2B5EF4-FFF2-40B4-BE49-F238E27FC236}">
                <a16:creationId xmlns="" xmlns:a16="http://schemas.microsoft.com/office/drawing/2014/main" id="{8F05CEDF-F5BF-E350-0598-2ADDCFD4E315}"/>
              </a:ext>
            </a:extLst>
          </p:cNvPr>
          <p:cNvSpPr>
            <a:spLocks/>
          </p:cNvSpPr>
          <p:nvPr/>
        </p:nvSpPr>
        <p:spPr>
          <a:xfrm>
            <a:off x="4287641" y="3599835"/>
            <a:ext cx="3111024" cy="882049"/>
          </a:xfrm>
          <a:prstGeom prst="roundRect">
            <a:avLst/>
          </a:prstGeom>
          <a:noFill/>
          <a:ln w="31750" cap="rnd">
            <a:solidFill>
              <a:schemeClr val="tx1"/>
            </a:solidFill>
            <a:prstDash val="sysDot"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noProof="0" dirty="0"/>
          </a:p>
        </p:txBody>
      </p:sp>
      <p:sp>
        <p:nvSpPr>
          <p:cNvPr id="71" name="TextBox 99">
            <a:extLst>
              <a:ext uri="{FF2B5EF4-FFF2-40B4-BE49-F238E27FC236}">
                <a16:creationId xmlns="" xmlns:a16="http://schemas.microsoft.com/office/drawing/2014/main" id="{496C7168-271D-3BBC-ABE2-5934D60722F9}"/>
              </a:ext>
            </a:extLst>
          </p:cNvPr>
          <p:cNvSpPr txBox="1">
            <a:spLocks/>
          </p:cNvSpPr>
          <p:nvPr/>
        </p:nvSpPr>
        <p:spPr>
          <a:xfrm>
            <a:off x="4487272" y="2813560"/>
            <a:ext cx="50644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noProof="0" dirty="0">
                <a:solidFill>
                  <a:srgbClr val="C00000"/>
                </a:solidFill>
              </a:rPr>
              <a:t>V</a:t>
            </a:r>
            <a:r>
              <a:rPr lang="en-US" sz="1600" b="1" baseline="-25000" noProof="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2" name="TextBox 102">
            <a:extLst>
              <a:ext uri="{FF2B5EF4-FFF2-40B4-BE49-F238E27FC236}">
                <a16:creationId xmlns="" xmlns:a16="http://schemas.microsoft.com/office/drawing/2014/main" id="{CEAA4ED8-0F3B-BFB8-1523-5B301F8E1D37}"/>
              </a:ext>
            </a:extLst>
          </p:cNvPr>
          <p:cNvSpPr txBox="1">
            <a:spLocks/>
          </p:cNvSpPr>
          <p:nvPr/>
        </p:nvSpPr>
        <p:spPr>
          <a:xfrm>
            <a:off x="6690267" y="2813560"/>
            <a:ext cx="52180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noProof="0" dirty="0">
                <a:solidFill>
                  <a:srgbClr val="C00000"/>
                </a:solidFill>
              </a:rPr>
              <a:t>V</a:t>
            </a:r>
            <a:r>
              <a:rPr lang="en-US" sz="1600" b="1" baseline="-25000" noProof="0" dirty="0">
                <a:solidFill>
                  <a:srgbClr val="C00000"/>
                </a:solidFill>
              </a:rPr>
              <a:t>L</a:t>
            </a:r>
          </a:p>
        </p:txBody>
      </p:sp>
      <p:sp>
        <p:nvSpPr>
          <p:cNvPr id="73" name="TextBox 2">
            <a:extLst>
              <a:ext uri="{FF2B5EF4-FFF2-40B4-BE49-F238E27FC236}">
                <a16:creationId xmlns="" xmlns:a16="http://schemas.microsoft.com/office/drawing/2014/main" id="{EC1907F0-183B-85DF-39F3-03BBDA33F73B}"/>
              </a:ext>
            </a:extLst>
          </p:cNvPr>
          <p:cNvSpPr txBox="1">
            <a:spLocks/>
          </p:cNvSpPr>
          <p:nvPr/>
        </p:nvSpPr>
        <p:spPr>
          <a:xfrm>
            <a:off x="4880860" y="3825397"/>
            <a:ext cx="193004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transformer model</a:t>
            </a:r>
          </a:p>
        </p:txBody>
      </p:sp>
      <p:sp>
        <p:nvSpPr>
          <p:cNvPr id="74" name="TextBox 4">
            <a:extLst>
              <a:ext uri="{FF2B5EF4-FFF2-40B4-BE49-F238E27FC236}">
                <a16:creationId xmlns="" xmlns:a16="http://schemas.microsoft.com/office/drawing/2014/main" id="{503B323F-ED83-FC72-BEA9-620B99B5C2E6}"/>
              </a:ext>
            </a:extLst>
          </p:cNvPr>
          <p:cNvSpPr txBox="1">
            <a:spLocks/>
          </p:cNvSpPr>
          <p:nvPr/>
        </p:nvSpPr>
        <p:spPr>
          <a:xfrm>
            <a:off x="4686172" y="5597619"/>
            <a:ext cx="12018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noProof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75" name="Rectangle: Rounded Corners 6">
            <a:extLst>
              <a:ext uri="{FF2B5EF4-FFF2-40B4-BE49-F238E27FC236}">
                <a16:creationId xmlns="" xmlns:a16="http://schemas.microsoft.com/office/drawing/2014/main" id="{9626F2F7-89B1-635B-2ED3-3D7B2B48A76A}"/>
              </a:ext>
            </a:extLst>
          </p:cNvPr>
          <p:cNvSpPr>
            <a:spLocks/>
          </p:cNvSpPr>
          <p:nvPr/>
        </p:nvSpPr>
        <p:spPr>
          <a:xfrm>
            <a:off x="5356153" y="5587425"/>
            <a:ext cx="247062" cy="3705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noProof="0" dirty="0"/>
          </a:p>
        </p:txBody>
      </p:sp>
      <p:sp>
        <p:nvSpPr>
          <p:cNvPr id="76" name="TextBox 7">
            <a:extLst>
              <a:ext uri="{FF2B5EF4-FFF2-40B4-BE49-F238E27FC236}">
                <a16:creationId xmlns="" xmlns:a16="http://schemas.microsoft.com/office/drawing/2014/main" id="{B7184A61-A7C6-4C18-2981-1CEC5848E0AA}"/>
              </a:ext>
            </a:extLst>
          </p:cNvPr>
          <p:cNvSpPr txBox="1">
            <a:spLocks/>
          </p:cNvSpPr>
          <p:nvPr/>
        </p:nvSpPr>
        <p:spPr>
          <a:xfrm>
            <a:off x="5419590" y="5605743"/>
            <a:ext cx="12018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noProof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77" name="Rectangle: Rounded Corners 8">
            <a:extLst>
              <a:ext uri="{FF2B5EF4-FFF2-40B4-BE49-F238E27FC236}">
                <a16:creationId xmlns="" xmlns:a16="http://schemas.microsoft.com/office/drawing/2014/main" id="{FBC5FD01-2680-6BFE-ECDC-1FB5F1AC3F1C}"/>
              </a:ext>
            </a:extLst>
          </p:cNvPr>
          <p:cNvSpPr>
            <a:spLocks/>
          </p:cNvSpPr>
          <p:nvPr/>
        </p:nvSpPr>
        <p:spPr>
          <a:xfrm>
            <a:off x="6086440" y="5587425"/>
            <a:ext cx="247062" cy="3705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noProof="0" dirty="0"/>
          </a:p>
        </p:txBody>
      </p:sp>
      <p:sp>
        <p:nvSpPr>
          <p:cNvPr id="78" name="TextBox 9">
            <a:extLst>
              <a:ext uri="{FF2B5EF4-FFF2-40B4-BE49-F238E27FC236}">
                <a16:creationId xmlns="" xmlns:a16="http://schemas.microsoft.com/office/drawing/2014/main" id="{F66787BD-9F46-5726-FACB-375BDAEE7531}"/>
              </a:ext>
            </a:extLst>
          </p:cNvPr>
          <p:cNvSpPr txBox="1">
            <a:spLocks/>
          </p:cNvSpPr>
          <p:nvPr/>
        </p:nvSpPr>
        <p:spPr>
          <a:xfrm>
            <a:off x="6149877" y="5605743"/>
            <a:ext cx="12018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noProof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79" name="Rectangle: Rounded Corners 10">
            <a:extLst>
              <a:ext uri="{FF2B5EF4-FFF2-40B4-BE49-F238E27FC236}">
                <a16:creationId xmlns="" xmlns:a16="http://schemas.microsoft.com/office/drawing/2014/main" id="{44831800-5402-A4B4-6DD1-BEF3FEED923C}"/>
              </a:ext>
            </a:extLst>
          </p:cNvPr>
          <p:cNvSpPr>
            <a:spLocks/>
          </p:cNvSpPr>
          <p:nvPr/>
        </p:nvSpPr>
        <p:spPr>
          <a:xfrm>
            <a:off x="6813833" y="5588336"/>
            <a:ext cx="247062" cy="3705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noProof="0" dirty="0"/>
          </a:p>
        </p:txBody>
      </p:sp>
      <p:sp>
        <p:nvSpPr>
          <p:cNvPr id="80" name="TextBox 11">
            <a:extLst>
              <a:ext uri="{FF2B5EF4-FFF2-40B4-BE49-F238E27FC236}">
                <a16:creationId xmlns="" xmlns:a16="http://schemas.microsoft.com/office/drawing/2014/main" id="{4119A2BE-A12F-1353-8C05-98BD392758E2}"/>
              </a:ext>
            </a:extLst>
          </p:cNvPr>
          <p:cNvSpPr txBox="1">
            <a:spLocks/>
          </p:cNvSpPr>
          <p:nvPr/>
        </p:nvSpPr>
        <p:spPr>
          <a:xfrm>
            <a:off x="6874340" y="5605743"/>
            <a:ext cx="12018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spc="-200" noProof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81" name="TextBox 21">
            <a:extLst>
              <a:ext uri="{FF2B5EF4-FFF2-40B4-BE49-F238E27FC236}">
                <a16:creationId xmlns="" xmlns:a16="http://schemas.microsoft.com/office/drawing/2014/main" id="{553A5608-8E80-ACE7-DD06-6E930307CBFE}"/>
              </a:ext>
            </a:extLst>
          </p:cNvPr>
          <p:cNvSpPr txBox="1">
            <a:spLocks/>
          </p:cNvSpPr>
          <p:nvPr/>
        </p:nvSpPr>
        <p:spPr>
          <a:xfrm>
            <a:off x="3162300" y="5568038"/>
            <a:ext cx="86782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noProof="0" dirty="0">
                <a:solidFill>
                  <a:srgbClr val="5C88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of length L</a:t>
            </a:r>
          </a:p>
        </p:txBody>
      </p:sp>
      <p:sp>
        <p:nvSpPr>
          <p:cNvPr id="82" name="TextBox 22">
            <a:extLst>
              <a:ext uri="{FF2B5EF4-FFF2-40B4-BE49-F238E27FC236}">
                <a16:creationId xmlns="" xmlns:a16="http://schemas.microsoft.com/office/drawing/2014/main" id="{99A8287C-98A8-D326-ADBD-31A03F95E80A}"/>
              </a:ext>
            </a:extLst>
          </p:cNvPr>
          <p:cNvSpPr txBox="1">
            <a:spLocks/>
          </p:cNvSpPr>
          <p:nvPr/>
        </p:nvSpPr>
        <p:spPr>
          <a:xfrm>
            <a:off x="2823958" y="4791966"/>
            <a:ext cx="143785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Tokenization &amp; encoding</a:t>
            </a:r>
          </a:p>
        </p:txBody>
      </p:sp>
      <p:sp>
        <p:nvSpPr>
          <p:cNvPr id="83" name="TextBox 23">
            <a:extLst>
              <a:ext uri="{FF2B5EF4-FFF2-40B4-BE49-F238E27FC236}">
                <a16:creationId xmlns="" xmlns:a16="http://schemas.microsoft.com/office/drawing/2014/main" id="{BBCFE417-870D-4D78-3472-2687B74EBC22}"/>
              </a:ext>
            </a:extLst>
          </p:cNvPr>
          <p:cNvSpPr txBox="1">
            <a:spLocks/>
          </p:cNvSpPr>
          <p:nvPr/>
        </p:nvSpPr>
        <p:spPr>
          <a:xfrm>
            <a:off x="2784828" y="3836177"/>
            <a:ext cx="15082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Self-attention layers</a:t>
            </a:r>
          </a:p>
        </p:txBody>
      </p:sp>
      <p:sp>
        <p:nvSpPr>
          <p:cNvPr id="84" name="TextBox 24">
            <a:extLst>
              <a:ext uri="{FF2B5EF4-FFF2-40B4-BE49-F238E27FC236}">
                <a16:creationId xmlns="" xmlns:a16="http://schemas.microsoft.com/office/drawing/2014/main" id="{CC56836F-0A0A-6F99-2525-0AC39A862602}"/>
              </a:ext>
            </a:extLst>
          </p:cNvPr>
          <p:cNvSpPr txBox="1">
            <a:spLocks/>
          </p:cNvSpPr>
          <p:nvPr/>
        </p:nvSpPr>
        <p:spPr>
          <a:xfrm>
            <a:off x="2770075" y="2965876"/>
            <a:ext cx="152526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200" noProof="0" dirty="0"/>
              <a:t>L amino acid embeddings</a:t>
            </a:r>
          </a:p>
        </p:txBody>
      </p:sp>
      <p:grpSp>
        <p:nvGrpSpPr>
          <p:cNvPr id="94" name="Csoportba foglalás 93">
            <a:extLst>
              <a:ext uri="{FF2B5EF4-FFF2-40B4-BE49-F238E27FC236}">
                <a16:creationId xmlns="" xmlns:a16="http://schemas.microsoft.com/office/drawing/2014/main" id="{5AC6556F-39F3-EBA9-8552-C14A5BA24E9D}"/>
              </a:ext>
            </a:extLst>
          </p:cNvPr>
          <p:cNvGrpSpPr/>
          <p:nvPr/>
        </p:nvGrpSpPr>
        <p:grpSpPr>
          <a:xfrm>
            <a:off x="4496478" y="4828168"/>
            <a:ext cx="2677587" cy="325094"/>
            <a:chOff x="18834635" y="8157854"/>
            <a:chExt cx="3824914" cy="464394"/>
          </a:xfrm>
        </p:grpSpPr>
        <p:sp>
          <p:nvSpPr>
            <p:cNvPr id="103" name="Rectangle: Rounded Corners 88">
              <a:extLst>
                <a:ext uri="{FF2B5EF4-FFF2-40B4-BE49-F238E27FC236}">
                  <a16:creationId xmlns="" xmlns:a16="http://schemas.microsoft.com/office/drawing/2014/main" id="{6A4DD8A3-AD73-0F07-6F5A-474117D27A7E}"/>
                </a:ext>
              </a:extLst>
            </p:cNvPr>
            <p:cNvSpPr>
              <a:spLocks/>
            </p:cNvSpPr>
            <p:nvPr/>
          </p:nvSpPr>
          <p:spPr>
            <a:xfrm>
              <a:off x="18834635" y="8167895"/>
              <a:ext cx="720000" cy="44656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noProof="0" dirty="0"/>
            </a:p>
          </p:txBody>
        </p:sp>
        <p:cxnSp>
          <p:nvCxnSpPr>
            <p:cNvPr id="104" name="Straight Connector 49">
              <a:extLst>
                <a:ext uri="{FF2B5EF4-FFF2-40B4-BE49-F238E27FC236}">
                  <a16:creationId xmlns="" xmlns:a16="http://schemas.microsoft.com/office/drawing/2014/main" id="{1794DFC8-0486-12FE-B9BF-22B201BE4F31}"/>
                </a:ext>
              </a:extLst>
            </p:cNvPr>
            <p:cNvCxnSpPr>
              <a:cxnSpLocks/>
            </p:cNvCxnSpPr>
            <p:nvPr/>
          </p:nvCxnSpPr>
          <p:spPr>
            <a:xfrm>
              <a:off x="18955023" y="8171761"/>
              <a:ext cx="0" cy="446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50">
              <a:extLst>
                <a:ext uri="{FF2B5EF4-FFF2-40B4-BE49-F238E27FC236}">
                  <a16:creationId xmlns="" xmlns:a16="http://schemas.microsoft.com/office/drawing/2014/main" id="{43EB31DB-D6FA-189E-5AAA-D1055E2AC01F}"/>
                </a:ext>
              </a:extLst>
            </p:cNvPr>
            <p:cNvCxnSpPr>
              <a:cxnSpLocks/>
            </p:cNvCxnSpPr>
            <p:nvPr/>
          </p:nvCxnSpPr>
          <p:spPr>
            <a:xfrm>
              <a:off x="19078599" y="8171761"/>
              <a:ext cx="0" cy="446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51">
              <a:extLst>
                <a:ext uri="{FF2B5EF4-FFF2-40B4-BE49-F238E27FC236}">
                  <a16:creationId xmlns="" xmlns:a16="http://schemas.microsoft.com/office/drawing/2014/main" id="{DC1B6755-EBEE-3B94-A791-640E0BB64E8A}"/>
                </a:ext>
              </a:extLst>
            </p:cNvPr>
            <p:cNvCxnSpPr>
              <a:cxnSpLocks/>
            </p:cNvCxnSpPr>
            <p:nvPr/>
          </p:nvCxnSpPr>
          <p:spPr>
            <a:xfrm>
              <a:off x="19191454" y="8163432"/>
              <a:ext cx="0" cy="446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56">
              <a:extLst>
                <a:ext uri="{FF2B5EF4-FFF2-40B4-BE49-F238E27FC236}">
                  <a16:creationId xmlns="" xmlns:a16="http://schemas.microsoft.com/office/drawing/2014/main" id="{90B5525F-942A-8ABA-1913-7C58F14DD13D}"/>
                </a:ext>
              </a:extLst>
            </p:cNvPr>
            <p:cNvCxnSpPr>
              <a:cxnSpLocks/>
            </p:cNvCxnSpPr>
            <p:nvPr/>
          </p:nvCxnSpPr>
          <p:spPr>
            <a:xfrm>
              <a:off x="19438258" y="8171761"/>
              <a:ext cx="0" cy="446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57">
              <a:extLst>
                <a:ext uri="{FF2B5EF4-FFF2-40B4-BE49-F238E27FC236}">
                  <a16:creationId xmlns="" xmlns:a16="http://schemas.microsoft.com/office/drawing/2014/main" id="{A0E5F533-631F-F1F1-E876-863F5CE78E6F}"/>
                </a:ext>
              </a:extLst>
            </p:cNvPr>
            <p:cNvCxnSpPr>
              <a:cxnSpLocks/>
            </p:cNvCxnSpPr>
            <p:nvPr/>
          </p:nvCxnSpPr>
          <p:spPr>
            <a:xfrm>
              <a:off x="19315398" y="8163432"/>
              <a:ext cx="0" cy="446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: Rounded Corners 58">
              <a:extLst>
                <a:ext uri="{FF2B5EF4-FFF2-40B4-BE49-F238E27FC236}">
                  <a16:creationId xmlns="" xmlns:a16="http://schemas.microsoft.com/office/drawing/2014/main" id="{3C10C5AC-EF23-603D-9B8D-D151290A2250}"/>
                </a:ext>
              </a:extLst>
            </p:cNvPr>
            <p:cNvSpPr>
              <a:spLocks/>
            </p:cNvSpPr>
            <p:nvPr/>
          </p:nvSpPr>
          <p:spPr>
            <a:xfrm>
              <a:off x="21939549" y="8162317"/>
              <a:ext cx="720000" cy="44656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noProof="0" dirty="0"/>
            </a:p>
          </p:txBody>
        </p:sp>
        <p:cxnSp>
          <p:nvCxnSpPr>
            <p:cNvPr id="110" name="Straight Connector 59">
              <a:extLst>
                <a:ext uri="{FF2B5EF4-FFF2-40B4-BE49-F238E27FC236}">
                  <a16:creationId xmlns="" xmlns:a16="http://schemas.microsoft.com/office/drawing/2014/main" id="{04E7A091-53EC-95D9-CDE4-2361F5772E64}"/>
                </a:ext>
              </a:extLst>
            </p:cNvPr>
            <p:cNvCxnSpPr>
              <a:cxnSpLocks/>
            </p:cNvCxnSpPr>
            <p:nvPr/>
          </p:nvCxnSpPr>
          <p:spPr>
            <a:xfrm>
              <a:off x="22059937" y="8166183"/>
              <a:ext cx="0" cy="446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60">
              <a:extLst>
                <a:ext uri="{FF2B5EF4-FFF2-40B4-BE49-F238E27FC236}">
                  <a16:creationId xmlns="" xmlns:a16="http://schemas.microsoft.com/office/drawing/2014/main" id="{D3016A55-1113-5224-7645-324D5805E6FC}"/>
                </a:ext>
              </a:extLst>
            </p:cNvPr>
            <p:cNvCxnSpPr>
              <a:cxnSpLocks/>
            </p:cNvCxnSpPr>
            <p:nvPr/>
          </p:nvCxnSpPr>
          <p:spPr>
            <a:xfrm>
              <a:off x="22183513" y="8166183"/>
              <a:ext cx="0" cy="446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61">
              <a:extLst>
                <a:ext uri="{FF2B5EF4-FFF2-40B4-BE49-F238E27FC236}">
                  <a16:creationId xmlns="" xmlns:a16="http://schemas.microsoft.com/office/drawing/2014/main" id="{DD0A46CF-97EB-05AE-EF82-D928CF0BC90A}"/>
                </a:ext>
              </a:extLst>
            </p:cNvPr>
            <p:cNvCxnSpPr>
              <a:cxnSpLocks/>
            </p:cNvCxnSpPr>
            <p:nvPr/>
          </p:nvCxnSpPr>
          <p:spPr>
            <a:xfrm>
              <a:off x="22296368" y="8157854"/>
              <a:ext cx="0" cy="446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62">
              <a:extLst>
                <a:ext uri="{FF2B5EF4-FFF2-40B4-BE49-F238E27FC236}">
                  <a16:creationId xmlns="" xmlns:a16="http://schemas.microsoft.com/office/drawing/2014/main" id="{8E221177-8E18-92FD-17CC-B31B48247FA6}"/>
                </a:ext>
              </a:extLst>
            </p:cNvPr>
            <p:cNvCxnSpPr>
              <a:cxnSpLocks/>
            </p:cNvCxnSpPr>
            <p:nvPr/>
          </p:nvCxnSpPr>
          <p:spPr>
            <a:xfrm>
              <a:off x="22543172" y="8166183"/>
              <a:ext cx="0" cy="446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63">
              <a:extLst>
                <a:ext uri="{FF2B5EF4-FFF2-40B4-BE49-F238E27FC236}">
                  <a16:creationId xmlns="" xmlns:a16="http://schemas.microsoft.com/office/drawing/2014/main" id="{631FB2EB-6132-A149-B907-3D304FBED532}"/>
                </a:ext>
              </a:extLst>
            </p:cNvPr>
            <p:cNvCxnSpPr>
              <a:cxnSpLocks/>
            </p:cNvCxnSpPr>
            <p:nvPr/>
          </p:nvCxnSpPr>
          <p:spPr>
            <a:xfrm>
              <a:off x="22420312" y="8157854"/>
              <a:ext cx="0" cy="446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ectangle: Rounded Corners 64">
              <a:extLst>
                <a:ext uri="{FF2B5EF4-FFF2-40B4-BE49-F238E27FC236}">
                  <a16:creationId xmlns="" xmlns:a16="http://schemas.microsoft.com/office/drawing/2014/main" id="{A75CF270-67B6-7DCA-AA41-468B11A58D34}"/>
                </a:ext>
              </a:extLst>
            </p:cNvPr>
            <p:cNvSpPr>
              <a:spLocks/>
            </p:cNvSpPr>
            <p:nvPr/>
          </p:nvSpPr>
          <p:spPr>
            <a:xfrm>
              <a:off x="20910008" y="8162317"/>
              <a:ext cx="720000" cy="44656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noProof="0" dirty="0"/>
            </a:p>
          </p:txBody>
        </p:sp>
        <p:cxnSp>
          <p:nvCxnSpPr>
            <p:cNvPr id="116" name="Straight Connector 73">
              <a:extLst>
                <a:ext uri="{FF2B5EF4-FFF2-40B4-BE49-F238E27FC236}">
                  <a16:creationId xmlns="" xmlns:a16="http://schemas.microsoft.com/office/drawing/2014/main" id="{58C20E68-485C-371A-5839-596E60C15FA5}"/>
                </a:ext>
              </a:extLst>
            </p:cNvPr>
            <p:cNvCxnSpPr>
              <a:cxnSpLocks/>
            </p:cNvCxnSpPr>
            <p:nvPr/>
          </p:nvCxnSpPr>
          <p:spPr>
            <a:xfrm>
              <a:off x="21030396" y="8166183"/>
              <a:ext cx="0" cy="446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74">
              <a:extLst>
                <a:ext uri="{FF2B5EF4-FFF2-40B4-BE49-F238E27FC236}">
                  <a16:creationId xmlns="" xmlns:a16="http://schemas.microsoft.com/office/drawing/2014/main" id="{4672DD9C-2850-446B-68C4-6E59764D578B}"/>
                </a:ext>
              </a:extLst>
            </p:cNvPr>
            <p:cNvCxnSpPr>
              <a:cxnSpLocks/>
            </p:cNvCxnSpPr>
            <p:nvPr/>
          </p:nvCxnSpPr>
          <p:spPr>
            <a:xfrm>
              <a:off x="21153972" y="8166183"/>
              <a:ext cx="0" cy="446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75">
              <a:extLst>
                <a:ext uri="{FF2B5EF4-FFF2-40B4-BE49-F238E27FC236}">
                  <a16:creationId xmlns="" xmlns:a16="http://schemas.microsoft.com/office/drawing/2014/main" id="{2CA4E4BE-B125-DD8B-8D77-B38250FDACE0}"/>
                </a:ext>
              </a:extLst>
            </p:cNvPr>
            <p:cNvCxnSpPr>
              <a:cxnSpLocks/>
            </p:cNvCxnSpPr>
            <p:nvPr/>
          </p:nvCxnSpPr>
          <p:spPr>
            <a:xfrm>
              <a:off x="21266827" y="8157854"/>
              <a:ext cx="0" cy="446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76">
              <a:extLst>
                <a:ext uri="{FF2B5EF4-FFF2-40B4-BE49-F238E27FC236}">
                  <a16:creationId xmlns="" xmlns:a16="http://schemas.microsoft.com/office/drawing/2014/main" id="{9B37BF10-DC00-B1AB-A93C-E245741F99A3}"/>
                </a:ext>
              </a:extLst>
            </p:cNvPr>
            <p:cNvCxnSpPr>
              <a:cxnSpLocks/>
            </p:cNvCxnSpPr>
            <p:nvPr/>
          </p:nvCxnSpPr>
          <p:spPr>
            <a:xfrm>
              <a:off x="21513631" y="8166183"/>
              <a:ext cx="0" cy="446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77">
              <a:extLst>
                <a:ext uri="{FF2B5EF4-FFF2-40B4-BE49-F238E27FC236}">
                  <a16:creationId xmlns="" xmlns:a16="http://schemas.microsoft.com/office/drawing/2014/main" id="{C7BC7B16-55C1-31BA-709D-C4AB0FADE6F3}"/>
                </a:ext>
              </a:extLst>
            </p:cNvPr>
            <p:cNvCxnSpPr>
              <a:cxnSpLocks/>
            </p:cNvCxnSpPr>
            <p:nvPr/>
          </p:nvCxnSpPr>
          <p:spPr>
            <a:xfrm>
              <a:off x="21390771" y="8157854"/>
              <a:ext cx="0" cy="446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: Rounded Corners 78">
              <a:extLst>
                <a:ext uri="{FF2B5EF4-FFF2-40B4-BE49-F238E27FC236}">
                  <a16:creationId xmlns="" xmlns:a16="http://schemas.microsoft.com/office/drawing/2014/main" id="{C6AD5010-FFB0-60E0-8DFA-ACBC911C2E66}"/>
                </a:ext>
              </a:extLst>
            </p:cNvPr>
            <p:cNvSpPr>
              <a:spLocks/>
            </p:cNvSpPr>
            <p:nvPr/>
          </p:nvSpPr>
          <p:spPr>
            <a:xfrm>
              <a:off x="19883647" y="8171982"/>
              <a:ext cx="720000" cy="44656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noProof="0" dirty="0"/>
            </a:p>
          </p:txBody>
        </p:sp>
        <p:cxnSp>
          <p:nvCxnSpPr>
            <p:cNvPr id="122" name="Straight Connector 83">
              <a:extLst>
                <a:ext uri="{FF2B5EF4-FFF2-40B4-BE49-F238E27FC236}">
                  <a16:creationId xmlns="" xmlns:a16="http://schemas.microsoft.com/office/drawing/2014/main" id="{0C8CE2AE-6F80-9A47-2C4C-37489278ACC9}"/>
                </a:ext>
              </a:extLst>
            </p:cNvPr>
            <p:cNvCxnSpPr>
              <a:cxnSpLocks/>
            </p:cNvCxnSpPr>
            <p:nvPr/>
          </p:nvCxnSpPr>
          <p:spPr>
            <a:xfrm>
              <a:off x="20004035" y="8175848"/>
              <a:ext cx="0" cy="446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89">
              <a:extLst>
                <a:ext uri="{FF2B5EF4-FFF2-40B4-BE49-F238E27FC236}">
                  <a16:creationId xmlns="" xmlns:a16="http://schemas.microsoft.com/office/drawing/2014/main" id="{14387912-BE02-62A1-B5C7-EF72D98FA703}"/>
                </a:ext>
              </a:extLst>
            </p:cNvPr>
            <p:cNvCxnSpPr>
              <a:cxnSpLocks/>
            </p:cNvCxnSpPr>
            <p:nvPr/>
          </p:nvCxnSpPr>
          <p:spPr>
            <a:xfrm>
              <a:off x="20127611" y="8175848"/>
              <a:ext cx="0" cy="446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96">
              <a:extLst>
                <a:ext uri="{FF2B5EF4-FFF2-40B4-BE49-F238E27FC236}">
                  <a16:creationId xmlns="" xmlns:a16="http://schemas.microsoft.com/office/drawing/2014/main" id="{271EAB5A-C5A9-8B05-67A7-94D4808D4C74}"/>
                </a:ext>
              </a:extLst>
            </p:cNvPr>
            <p:cNvCxnSpPr>
              <a:cxnSpLocks/>
            </p:cNvCxnSpPr>
            <p:nvPr/>
          </p:nvCxnSpPr>
          <p:spPr>
            <a:xfrm>
              <a:off x="20240466" y="8167519"/>
              <a:ext cx="0" cy="446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97">
              <a:extLst>
                <a:ext uri="{FF2B5EF4-FFF2-40B4-BE49-F238E27FC236}">
                  <a16:creationId xmlns="" xmlns:a16="http://schemas.microsoft.com/office/drawing/2014/main" id="{E7DA8620-22C1-40B5-3D5B-7F8C4EC52E42}"/>
                </a:ext>
              </a:extLst>
            </p:cNvPr>
            <p:cNvCxnSpPr>
              <a:cxnSpLocks/>
            </p:cNvCxnSpPr>
            <p:nvPr/>
          </p:nvCxnSpPr>
          <p:spPr>
            <a:xfrm>
              <a:off x="20487270" y="8175848"/>
              <a:ext cx="0" cy="446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98">
              <a:extLst>
                <a:ext uri="{FF2B5EF4-FFF2-40B4-BE49-F238E27FC236}">
                  <a16:creationId xmlns="" xmlns:a16="http://schemas.microsoft.com/office/drawing/2014/main" id="{19C3003F-D024-D885-03FF-723AAE8C95C5}"/>
                </a:ext>
              </a:extLst>
            </p:cNvPr>
            <p:cNvCxnSpPr>
              <a:cxnSpLocks/>
            </p:cNvCxnSpPr>
            <p:nvPr/>
          </p:nvCxnSpPr>
          <p:spPr>
            <a:xfrm>
              <a:off x="20364410" y="8167519"/>
              <a:ext cx="0" cy="446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Straight Arrow Connector 103">
            <a:extLst>
              <a:ext uri="{FF2B5EF4-FFF2-40B4-BE49-F238E27FC236}">
                <a16:creationId xmlns="" xmlns:a16="http://schemas.microsoft.com/office/drawing/2014/main" id="{51E78D92-3F8B-99D7-2511-EF2EAF952410}"/>
              </a:ext>
            </a:extLst>
          </p:cNvPr>
          <p:cNvCxnSpPr>
            <a:cxnSpLocks/>
          </p:cNvCxnSpPr>
          <p:nvPr/>
        </p:nvCxnSpPr>
        <p:spPr>
          <a:xfrm flipV="1">
            <a:off x="3674179" y="5242953"/>
            <a:ext cx="0" cy="313443"/>
          </a:xfrm>
          <a:prstGeom prst="straightConnector1">
            <a:avLst/>
          </a:prstGeom>
          <a:ln w="19050" cap="rnd">
            <a:solidFill>
              <a:schemeClr val="tx1"/>
            </a:solidFill>
            <a:round/>
            <a:headEnd type="none"/>
            <a:tailEnd type="stealth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104">
            <a:extLst>
              <a:ext uri="{FF2B5EF4-FFF2-40B4-BE49-F238E27FC236}">
                <a16:creationId xmlns="" xmlns:a16="http://schemas.microsoft.com/office/drawing/2014/main" id="{32D3796E-915E-BF4C-84E6-E01A084D4249}"/>
              </a:ext>
            </a:extLst>
          </p:cNvPr>
          <p:cNvCxnSpPr>
            <a:cxnSpLocks/>
          </p:cNvCxnSpPr>
          <p:nvPr/>
        </p:nvCxnSpPr>
        <p:spPr>
          <a:xfrm flipV="1">
            <a:off x="3687583" y="4361481"/>
            <a:ext cx="0" cy="313443"/>
          </a:xfrm>
          <a:prstGeom prst="straightConnector1">
            <a:avLst/>
          </a:prstGeom>
          <a:ln w="19050" cap="rnd">
            <a:solidFill>
              <a:schemeClr val="tx1"/>
            </a:solidFill>
            <a:round/>
            <a:headEnd type="none"/>
            <a:tailEnd type="stealth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105">
            <a:extLst>
              <a:ext uri="{FF2B5EF4-FFF2-40B4-BE49-F238E27FC236}">
                <a16:creationId xmlns="" xmlns:a16="http://schemas.microsoft.com/office/drawing/2014/main" id="{ABB98D0D-DE45-FBEF-62C6-F36FAA1682F1}"/>
              </a:ext>
            </a:extLst>
          </p:cNvPr>
          <p:cNvCxnSpPr>
            <a:cxnSpLocks/>
          </p:cNvCxnSpPr>
          <p:nvPr/>
        </p:nvCxnSpPr>
        <p:spPr>
          <a:xfrm flipV="1">
            <a:off x="3674179" y="3453477"/>
            <a:ext cx="0" cy="313443"/>
          </a:xfrm>
          <a:prstGeom prst="straightConnector1">
            <a:avLst/>
          </a:prstGeom>
          <a:ln w="19050" cap="rnd">
            <a:solidFill>
              <a:schemeClr val="tx1"/>
            </a:solidFill>
            <a:round/>
            <a:headEnd type="none"/>
            <a:tailEnd type="stealth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DBB36E0D-070A-B4A5-1CC4-7208A610654E}"/>
              </a:ext>
            </a:extLst>
          </p:cNvPr>
          <p:cNvSpPr txBox="1">
            <a:spLocks/>
          </p:cNvSpPr>
          <p:nvPr/>
        </p:nvSpPr>
        <p:spPr>
          <a:xfrm>
            <a:off x="5229628" y="2813560"/>
            <a:ext cx="50644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noProof="0" dirty="0">
                <a:solidFill>
                  <a:srgbClr val="C00000"/>
                </a:solidFill>
              </a:rPr>
              <a:t>V</a:t>
            </a:r>
            <a:r>
              <a:rPr lang="en-US" sz="1600" b="1" baseline="-25000" noProof="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01" name="TextBox 99">
            <a:extLst>
              <a:ext uri="{FF2B5EF4-FFF2-40B4-BE49-F238E27FC236}">
                <a16:creationId xmlns="" xmlns:a16="http://schemas.microsoft.com/office/drawing/2014/main" id="{63897E85-F81C-E99E-3D20-5FC35360DE88}"/>
              </a:ext>
            </a:extLst>
          </p:cNvPr>
          <p:cNvSpPr txBox="1">
            <a:spLocks/>
          </p:cNvSpPr>
          <p:nvPr/>
        </p:nvSpPr>
        <p:spPr>
          <a:xfrm>
            <a:off x="5949757" y="2813560"/>
            <a:ext cx="50644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noProof="0" dirty="0">
                <a:solidFill>
                  <a:srgbClr val="C00000"/>
                </a:solidFill>
              </a:rPr>
              <a:t>V</a:t>
            </a:r>
            <a:r>
              <a:rPr lang="en-US" sz="1600" b="1" baseline="-25000" noProof="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0" name="Szövegdoboz 9"/>
          <p:cNvSpPr txBox="1"/>
          <p:nvPr/>
        </p:nvSpPr>
        <p:spPr>
          <a:xfrm rot="16200000">
            <a:off x="1880424" y="444817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>
                <a:solidFill>
                  <a:srgbClr val="7E7E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</a:t>
            </a:r>
            <a:endParaRPr lang="hu-HU" b="1" dirty="0">
              <a:solidFill>
                <a:srgbClr val="7E7E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1322532" y="3257550"/>
            <a:ext cx="391968" cy="2660400"/>
            <a:chOff x="1855932" y="3257550"/>
            <a:chExt cx="391968" cy="2660400"/>
          </a:xfrm>
        </p:grpSpPr>
        <p:cxnSp>
          <p:nvCxnSpPr>
            <p:cNvPr id="32" name="Egyenes összekötő nyíllal 31"/>
            <p:cNvCxnSpPr/>
            <p:nvPr/>
          </p:nvCxnSpPr>
          <p:spPr>
            <a:xfrm flipH="1">
              <a:off x="2241550" y="3257550"/>
              <a:ext cx="6350" cy="2660400"/>
            </a:xfrm>
            <a:prstGeom prst="straightConnector1">
              <a:avLst/>
            </a:prstGeom>
            <a:ln w="19050">
              <a:solidFill>
                <a:srgbClr val="990099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Szövegdoboz 126"/>
            <p:cNvSpPr txBox="1"/>
            <p:nvPr/>
          </p:nvSpPr>
          <p:spPr>
            <a:xfrm rot="16200000">
              <a:off x="1499424" y="4429125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 err="1" smtClean="0">
                  <a:solidFill>
                    <a:srgbClr val="99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decoder</a:t>
              </a:r>
              <a:endParaRPr lang="hu-HU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8" name="Csoportba foglalás 127"/>
          <p:cNvGrpSpPr/>
          <p:nvPr/>
        </p:nvGrpSpPr>
        <p:grpSpPr>
          <a:xfrm>
            <a:off x="0" y="6474368"/>
            <a:ext cx="12192000" cy="396000"/>
            <a:chOff x="0" y="6474368"/>
            <a:chExt cx="12192000" cy="396000"/>
          </a:xfrm>
        </p:grpSpPr>
        <p:grpSp>
          <p:nvGrpSpPr>
            <p:cNvPr id="129" name="Csoportba foglalás 128"/>
            <p:cNvGrpSpPr/>
            <p:nvPr/>
          </p:nvGrpSpPr>
          <p:grpSpPr>
            <a:xfrm>
              <a:off x="0" y="6474368"/>
              <a:ext cx="12192000" cy="396000"/>
              <a:chOff x="0" y="6474368"/>
              <a:chExt cx="12192000" cy="396000"/>
            </a:xfrm>
          </p:grpSpPr>
          <p:sp>
            <p:nvSpPr>
              <p:cNvPr id="132" name="Szövegdoboz 131"/>
              <p:cNvSpPr txBox="1"/>
              <p:nvPr/>
            </p:nvSpPr>
            <p:spPr>
              <a:xfrm>
                <a:off x="0" y="6474368"/>
                <a:ext cx="12192000" cy="396000"/>
              </a:xfrm>
              <a:prstGeom prst="rect">
                <a:avLst/>
              </a:prstGeom>
              <a:solidFill>
                <a:srgbClr val="242F62"/>
              </a:solidFill>
            </p:spPr>
            <p:txBody>
              <a:bodyPr wrap="square" rtlCol="0">
                <a:spAutoFit/>
              </a:bodyPr>
              <a:lstStyle/>
              <a:p>
                <a:endParaRPr lang="hu-HU" sz="800" dirty="0"/>
              </a:p>
            </p:txBody>
          </p:sp>
          <p:sp>
            <p:nvSpPr>
              <p:cNvPr id="133" name="Szövegdoboz 132"/>
              <p:cNvSpPr txBox="1"/>
              <p:nvPr/>
            </p:nvSpPr>
            <p:spPr>
              <a:xfrm>
                <a:off x="147145" y="6533069"/>
                <a:ext cx="17547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>
                    <a:solidFill>
                      <a:srgbClr val="EFE09F"/>
                    </a:solidFill>
                  </a:rPr>
                  <a:t>SEMMELWEIS </a:t>
                </a:r>
                <a:r>
                  <a:rPr lang="hu-HU" sz="800" dirty="0">
                    <a:solidFill>
                      <a:srgbClr val="EFE09F"/>
                    </a:solidFill>
                  </a:rPr>
                  <a:t>University, 1769</a:t>
                </a:r>
              </a:p>
            </p:txBody>
          </p:sp>
          <p:cxnSp>
            <p:nvCxnSpPr>
              <p:cNvPr id="134" name="Egyenes összekötő 133"/>
              <p:cNvCxnSpPr/>
              <p:nvPr/>
            </p:nvCxnSpPr>
            <p:spPr>
              <a:xfrm>
                <a:off x="2187509" y="6509458"/>
                <a:ext cx="0" cy="325820"/>
              </a:xfrm>
              <a:prstGeom prst="line">
                <a:avLst/>
              </a:prstGeom>
              <a:ln w="9525">
                <a:solidFill>
                  <a:srgbClr val="EFE0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Szövegdoboz 134"/>
              <p:cNvSpPr txBox="1"/>
              <p:nvPr/>
            </p:nvSpPr>
            <p:spPr>
              <a:xfrm>
                <a:off x="2498745" y="6533069"/>
                <a:ext cx="29455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>
                    <a:solidFill>
                      <a:srgbClr val="EFE09F"/>
                    </a:solidFill>
                  </a:rPr>
                  <a:t>Institute of </a:t>
                </a:r>
                <a:r>
                  <a:rPr lang="hu-HU" sz="1200" dirty="0" err="1">
                    <a:solidFill>
                      <a:srgbClr val="EFE09F"/>
                    </a:solidFill>
                  </a:rPr>
                  <a:t>Biophysics</a:t>
                </a:r>
                <a:r>
                  <a:rPr lang="hu-HU" sz="1200" dirty="0">
                    <a:solidFill>
                      <a:srgbClr val="EFE09F"/>
                    </a:solidFill>
                  </a:rPr>
                  <a:t> and </a:t>
                </a:r>
                <a:r>
                  <a:rPr lang="hu-HU" sz="1200" dirty="0" err="1">
                    <a:solidFill>
                      <a:srgbClr val="EFE09F"/>
                    </a:solidFill>
                  </a:rPr>
                  <a:t>Radiation</a:t>
                </a:r>
                <a:r>
                  <a:rPr lang="hu-HU" sz="1200" dirty="0">
                    <a:solidFill>
                      <a:srgbClr val="EFE09F"/>
                    </a:solidFill>
                  </a:rPr>
                  <a:t> </a:t>
                </a:r>
                <a:r>
                  <a:rPr lang="hu-HU" sz="1200" dirty="0" err="1">
                    <a:solidFill>
                      <a:srgbClr val="EFE09F"/>
                    </a:solidFill>
                  </a:rPr>
                  <a:t>Biology</a:t>
                </a:r>
                <a:endParaRPr lang="en-US" sz="800" dirty="0">
                  <a:solidFill>
                    <a:srgbClr val="EFE09F"/>
                  </a:solidFill>
                </a:endParaRPr>
              </a:p>
            </p:txBody>
          </p:sp>
          <p:cxnSp>
            <p:nvCxnSpPr>
              <p:cNvPr id="136" name="Egyenes összekötő 135"/>
              <p:cNvCxnSpPr/>
              <p:nvPr/>
            </p:nvCxnSpPr>
            <p:spPr>
              <a:xfrm>
                <a:off x="5993160" y="6509458"/>
                <a:ext cx="0" cy="325820"/>
              </a:xfrm>
              <a:prstGeom prst="line">
                <a:avLst/>
              </a:prstGeom>
              <a:ln w="9525">
                <a:solidFill>
                  <a:srgbClr val="EFE0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Szövegdoboz 136"/>
              <p:cNvSpPr txBox="1"/>
              <p:nvPr/>
            </p:nvSpPr>
            <p:spPr>
              <a:xfrm>
                <a:off x="6304396" y="6533069"/>
                <a:ext cx="33863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EFE09F"/>
                    </a:solidFill>
                  </a:rPr>
                  <a:t>HUN-REN</a:t>
                </a:r>
                <a:r>
                  <a:rPr lang="hu-HU" sz="1200" dirty="0">
                    <a:solidFill>
                      <a:srgbClr val="EFE09F"/>
                    </a:solidFill>
                  </a:rPr>
                  <a:t>-SU</a:t>
                </a:r>
                <a:r>
                  <a:rPr lang="en-US" sz="1200" dirty="0">
                    <a:solidFill>
                      <a:srgbClr val="EFE09F"/>
                    </a:solidFill>
                  </a:rPr>
                  <a:t> </a:t>
                </a:r>
                <a:r>
                  <a:rPr lang="hu-HU" sz="1200" dirty="0" err="1">
                    <a:solidFill>
                      <a:srgbClr val="EFE09F"/>
                    </a:solidFill>
                  </a:rPr>
                  <a:t>Biophysical</a:t>
                </a:r>
                <a:r>
                  <a:rPr lang="hu-HU" sz="1200" dirty="0">
                    <a:solidFill>
                      <a:srgbClr val="EFE09F"/>
                    </a:solidFill>
                  </a:rPr>
                  <a:t> </a:t>
                </a:r>
                <a:r>
                  <a:rPr lang="hu-HU" sz="1200" dirty="0" err="1">
                    <a:solidFill>
                      <a:srgbClr val="EFE09F"/>
                    </a:solidFill>
                  </a:rPr>
                  <a:t>Viorology</a:t>
                </a:r>
                <a:r>
                  <a:rPr lang="hu-HU" sz="1200" dirty="0">
                    <a:solidFill>
                      <a:srgbClr val="EFE09F"/>
                    </a:solidFill>
                  </a:rPr>
                  <a:t> Research Group</a:t>
                </a:r>
                <a:endParaRPr lang="en-US" sz="800" dirty="0">
                  <a:solidFill>
                    <a:srgbClr val="EFE09F"/>
                  </a:solidFill>
                </a:endParaRPr>
              </a:p>
            </p:txBody>
          </p:sp>
        </p:grpSp>
        <p:cxnSp>
          <p:nvCxnSpPr>
            <p:cNvPr id="130" name="Egyenes összekötő 129"/>
            <p:cNvCxnSpPr/>
            <p:nvPr/>
          </p:nvCxnSpPr>
          <p:spPr>
            <a:xfrm>
              <a:off x="11036729" y="6509458"/>
              <a:ext cx="0" cy="325820"/>
            </a:xfrm>
            <a:prstGeom prst="line">
              <a:avLst/>
            </a:prstGeom>
            <a:ln w="9525">
              <a:solidFill>
                <a:srgbClr val="EFE0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Szövegdoboz 130"/>
            <p:cNvSpPr txBox="1"/>
            <p:nvPr/>
          </p:nvSpPr>
          <p:spPr>
            <a:xfrm>
              <a:off x="11148156" y="6533069"/>
              <a:ext cx="921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>
                  <a:solidFill>
                    <a:srgbClr val="EFE09F"/>
                  </a:solidFill>
                </a:rPr>
                <a:t>hegelab.org</a:t>
              </a:r>
              <a:endParaRPr lang="en-US" sz="800" dirty="0">
                <a:solidFill>
                  <a:srgbClr val="EFE09F"/>
                </a:solidFill>
              </a:endParaRPr>
            </a:p>
          </p:txBody>
        </p:sp>
      </p:grpSp>
      <p:sp>
        <p:nvSpPr>
          <p:cNvPr id="2" name="Szövegdoboz 1"/>
          <p:cNvSpPr txBox="1"/>
          <p:nvPr/>
        </p:nvSpPr>
        <p:spPr>
          <a:xfrm>
            <a:off x="7952047" y="3562929"/>
            <a:ext cx="4049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P</a:t>
            </a:r>
            <a:r>
              <a:rPr lang="hu-HU" b="1" dirty="0" smtClean="0">
                <a:solidFill>
                  <a:srgbClr val="FF0000"/>
                </a:solidFill>
              </a:rPr>
              <a:t>rot-T5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(N=1024)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    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[PMID: 34232869]</a:t>
            </a:r>
            <a:endParaRPr lang="hu-HU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u-HU" b="1" dirty="0" smtClean="0">
                <a:solidFill>
                  <a:srgbClr val="FF0000"/>
                </a:solidFill>
              </a:rPr>
              <a:t>Ankh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   </a:t>
            </a:r>
            <a:r>
              <a:rPr lang="en-GB" b="1" dirty="0" smtClean="0"/>
              <a:t>(N=1536)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   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bioRxiv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: 10.1101/2023.01.16.524285]</a:t>
            </a:r>
            <a:endParaRPr lang="hu-HU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74647" y="1217898"/>
            <a:ext cx="7618508" cy="1622819"/>
            <a:chOff x="2774647" y="1217898"/>
            <a:chExt cx="7618508" cy="1622819"/>
          </a:xfrm>
        </p:grpSpPr>
        <p:grpSp>
          <p:nvGrpSpPr>
            <p:cNvPr id="8" name="Csoportba foglalás 7"/>
            <p:cNvGrpSpPr/>
            <p:nvPr/>
          </p:nvGrpSpPr>
          <p:grpSpPr>
            <a:xfrm>
              <a:off x="2774647" y="1217898"/>
              <a:ext cx="4624018" cy="1622819"/>
              <a:chOff x="3308047" y="1281398"/>
              <a:chExt cx="4624018" cy="1622819"/>
            </a:xfrm>
          </p:grpSpPr>
          <p:cxnSp>
            <p:nvCxnSpPr>
              <p:cNvPr id="34" name="Straight Arrow Connector 28">
                <a:extLst>
                  <a:ext uri="{FF2B5EF4-FFF2-40B4-BE49-F238E27FC236}">
                    <a16:creationId xmlns="" xmlns:a16="http://schemas.microsoft.com/office/drawing/2014/main" id="{338C1951-1462-832A-E1B7-64DC825235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46418" y="2582182"/>
                <a:ext cx="0" cy="313443"/>
              </a:xfrm>
              <a:prstGeom prst="straightConnector1">
                <a:avLst/>
              </a:prstGeom>
              <a:ln w="19050" cap="rnd">
                <a:solidFill>
                  <a:schemeClr val="tx1"/>
                </a:solidFill>
                <a:round/>
                <a:headEnd type="none"/>
                <a:tailEnd type="stealth" w="lg" len="lg"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2">
                <a:extLst>
                  <a:ext uri="{FF2B5EF4-FFF2-40B4-BE49-F238E27FC236}">
                    <a16:creationId xmlns="" xmlns:a16="http://schemas.microsoft.com/office/drawing/2014/main" id="{B674A77D-906A-E278-97C0-301B03CDAC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67834" y="2576230"/>
                <a:ext cx="0" cy="313443"/>
              </a:xfrm>
              <a:prstGeom prst="straightConnector1">
                <a:avLst/>
              </a:prstGeom>
              <a:ln w="19050" cap="rnd">
                <a:solidFill>
                  <a:schemeClr val="tx1"/>
                </a:solidFill>
                <a:round/>
                <a:headEnd type="none"/>
                <a:tailEnd type="stealth" w="lg" len="lg"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0">
                <a:extLst>
                  <a:ext uri="{FF2B5EF4-FFF2-40B4-BE49-F238E27FC236}">
                    <a16:creationId xmlns="" xmlns:a16="http://schemas.microsoft.com/office/drawing/2014/main" id="{CF5386D1-5837-6E71-C20B-04861D285A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30173" y="2582182"/>
                <a:ext cx="0" cy="313443"/>
              </a:xfrm>
              <a:prstGeom prst="straightConnector1">
                <a:avLst/>
              </a:prstGeom>
              <a:ln w="19050" cap="rnd">
                <a:solidFill>
                  <a:schemeClr val="tx1"/>
                </a:solidFill>
                <a:round/>
                <a:headEnd type="none"/>
                <a:tailEnd type="stealth" w="lg" len="lg"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1">
                <a:extLst>
                  <a:ext uri="{FF2B5EF4-FFF2-40B4-BE49-F238E27FC236}">
                    <a16:creationId xmlns="" xmlns:a16="http://schemas.microsoft.com/office/drawing/2014/main" id="{B208928F-1346-1917-EDF0-6681A34230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70313" y="2582182"/>
                <a:ext cx="0" cy="313443"/>
              </a:xfrm>
              <a:prstGeom prst="straightConnector1">
                <a:avLst/>
              </a:prstGeom>
              <a:ln w="19050" cap="rnd">
                <a:solidFill>
                  <a:schemeClr val="tx1"/>
                </a:solidFill>
                <a:round/>
                <a:headEnd type="none"/>
                <a:tailEnd type="stealth" w="lg" len="lg"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9">
                <a:extLst>
                  <a:ext uri="{FF2B5EF4-FFF2-40B4-BE49-F238E27FC236}">
                    <a16:creationId xmlns="" xmlns:a16="http://schemas.microsoft.com/office/drawing/2014/main" id="{B6CA3D19-60BE-A8C5-5231-7D7500315B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46418" y="1659677"/>
                <a:ext cx="0" cy="313443"/>
              </a:xfrm>
              <a:prstGeom prst="straightConnector1">
                <a:avLst/>
              </a:prstGeom>
              <a:ln w="19050" cap="rnd">
                <a:solidFill>
                  <a:schemeClr val="tx1"/>
                </a:solidFill>
                <a:round/>
                <a:headEnd type="none"/>
                <a:tailEnd type="stealth" w="lg" len="lg"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70">
                <a:extLst>
                  <a:ext uri="{FF2B5EF4-FFF2-40B4-BE49-F238E27FC236}">
                    <a16:creationId xmlns="" xmlns:a16="http://schemas.microsoft.com/office/drawing/2014/main" id="{0D12013D-802C-9BC6-64CB-2F8A8BE673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77676" y="1668877"/>
                <a:ext cx="0" cy="313443"/>
              </a:xfrm>
              <a:prstGeom prst="straightConnector1">
                <a:avLst/>
              </a:prstGeom>
              <a:ln w="19050" cap="rnd">
                <a:solidFill>
                  <a:schemeClr val="tx1"/>
                </a:solidFill>
                <a:round/>
                <a:headEnd type="none"/>
                <a:tailEnd type="stealth" w="lg" len="lg"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71">
                <a:extLst>
                  <a:ext uri="{FF2B5EF4-FFF2-40B4-BE49-F238E27FC236}">
                    <a16:creationId xmlns="" xmlns:a16="http://schemas.microsoft.com/office/drawing/2014/main" id="{98F78F19-E47D-EC0E-A171-7499A2B8AE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19572" y="1668877"/>
                <a:ext cx="0" cy="313443"/>
              </a:xfrm>
              <a:prstGeom prst="straightConnector1">
                <a:avLst/>
              </a:prstGeom>
              <a:ln w="19050" cap="rnd">
                <a:solidFill>
                  <a:schemeClr val="tx1"/>
                </a:solidFill>
                <a:round/>
                <a:headEnd type="none"/>
                <a:tailEnd type="stealth" w="lg" len="lg"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72">
                <a:extLst>
                  <a:ext uri="{FF2B5EF4-FFF2-40B4-BE49-F238E27FC236}">
                    <a16:creationId xmlns="" xmlns:a16="http://schemas.microsoft.com/office/drawing/2014/main" id="{26B9065E-214E-03B6-1F1C-38CE409521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3084" y="1663633"/>
                <a:ext cx="0" cy="313443"/>
              </a:xfrm>
              <a:prstGeom prst="straightConnector1">
                <a:avLst/>
              </a:prstGeom>
              <a:ln w="19050" cap="rnd">
                <a:solidFill>
                  <a:schemeClr val="tx1"/>
                </a:solidFill>
                <a:round/>
                <a:headEnd type="none"/>
                <a:tailEnd type="stealth" w="lg" len="lg"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ctangle: Rounded Corners 84">
                <a:extLst>
                  <a:ext uri="{FF2B5EF4-FFF2-40B4-BE49-F238E27FC236}">
                    <a16:creationId xmlns="" xmlns:a16="http://schemas.microsoft.com/office/drawing/2014/main" id="{7474CA68-7184-8E6F-3D7E-7849338F114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21033" y="2074369"/>
                <a:ext cx="3111032" cy="438413"/>
              </a:xfrm>
              <a:prstGeom prst="roundRect">
                <a:avLst/>
              </a:prstGeom>
              <a:noFill/>
              <a:ln w="31750">
                <a:solidFill>
                  <a:srgbClr val="2F5597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noProof="0" dirty="0"/>
              </a:p>
            </p:txBody>
          </p:sp>
          <p:sp>
            <p:nvSpPr>
              <p:cNvPr id="85" name="TextBox 26">
                <a:extLst>
                  <a:ext uri="{FF2B5EF4-FFF2-40B4-BE49-F238E27FC236}">
                    <a16:creationId xmlns="" xmlns:a16="http://schemas.microsoft.com/office/drawing/2014/main" id="{740F5CF2-A73D-A01B-ED37-5DA4EC28F9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8047" y="2087180"/>
                <a:ext cx="152526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noProof="0" dirty="0">
                    <a:solidFill>
                      <a:srgbClr val="2F559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Machine learning model</a:t>
                </a:r>
              </a:p>
            </p:txBody>
          </p:sp>
          <p:sp>
            <p:nvSpPr>
              <p:cNvPr id="86" name="Rectangle: Rounded Corners 27">
                <a:extLst>
                  <a:ext uri="{FF2B5EF4-FFF2-40B4-BE49-F238E27FC236}">
                    <a16:creationId xmlns="" xmlns:a16="http://schemas.microsoft.com/office/drawing/2014/main" id="{85B4A740-5516-0213-A48B-E78CED58B51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347233" y="1292860"/>
                <a:ext cx="247062" cy="37059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noProof="0" dirty="0"/>
              </a:p>
            </p:txBody>
          </p:sp>
          <p:sp>
            <p:nvSpPr>
              <p:cNvPr id="87" name="TextBox 29">
                <a:extLst>
                  <a:ext uri="{FF2B5EF4-FFF2-40B4-BE49-F238E27FC236}">
                    <a16:creationId xmlns="" xmlns:a16="http://schemas.microsoft.com/office/drawing/2014/main" id="{FB4A9147-2CA5-B4C8-0E26-225454CAD1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03850" y="1310722"/>
                <a:ext cx="120188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spc="-200" noProof="0" dirty="0">
                    <a:solidFill>
                      <a:srgbClr val="0099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</a:t>
                </a:r>
              </a:p>
            </p:txBody>
          </p:sp>
          <p:sp>
            <p:nvSpPr>
              <p:cNvPr id="88" name="Rectangle: Rounded Corners 30">
                <a:extLst>
                  <a:ext uri="{FF2B5EF4-FFF2-40B4-BE49-F238E27FC236}">
                    <a16:creationId xmlns="" xmlns:a16="http://schemas.microsoft.com/office/drawing/2014/main" id="{61A1737D-5D7B-688D-5E41-227E9DBA25D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619840" y="1281398"/>
                <a:ext cx="247062" cy="370593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noProof="0" dirty="0"/>
              </a:p>
            </p:txBody>
          </p:sp>
          <p:sp>
            <p:nvSpPr>
              <p:cNvPr id="89" name="TextBox 31">
                <a:extLst>
                  <a:ext uri="{FF2B5EF4-FFF2-40B4-BE49-F238E27FC236}">
                    <a16:creationId xmlns="" xmlns:a16="http://schemas.microsoft.com/office/drawing/2014/main" id="{280CC1D0-FA4A-2A62-EFA2-3EC7D08AFF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1051" y="1299716"/>
                <a:ext cx="120188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noProof="0" dirty="0">
                    <a:solidFill>
                      <a:srgbClr val="0099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90" name="Rectangle: Rounded Corners 39">
                <a:extLst>
                  <a:ext uri="{FF2B5EF4-FFF2-40B4-BE49-F238E27FC236}">
                    <a16:creationId xmlns="" xmlns:a16="http://schemas.microsoft.com/office/drawing/2014/main" id="{8844B4E2-F962-DA58-980B-E772DAFE44C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91694" y="1285601"/>
                <a:ext cx="247062" cy="370593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noProof="0" dirty="0"/>
              </a:p>
            </p:txBody>
          </p:sp>
          <p:sp>
            <p:nvSpPr>
              <p:cNvPr id="91" name="TextBox 43">
                <a:extLst>
                  <a:ext uri="{FF2B5EF4-FFF2-40B4-BE49-F238E27FC236}">
                    <a16:creationId xmlns="" xmlns:a16="http://schemas.microsoft.com/office/drawing/2014/main" id="{7B84D9A4-FB86-1C11-8A79-B8A88765E1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52905" y="1303919"/>
                <a:ext cx="120188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noProof="0" dirty="0">
                    <a:solidFill>
                      <a:srgbClr val="0099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92" name="Rectangle: Rounded Corners 45">
                <a:extLst>
                  <a:ext uri="{FF2B5EF4-FFF2-40B4-BE49-F238E27FC236}">
                    <a16:creationId xmlns="" xmlns:a16="http://schemas.microsoft.com/office/drawing/2014/main" id="{BC7B4215-3342-5132-3385-553CBA7B8CB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092697" y="1293103"/>
                <a:ext cx="247062" cy="370593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noProof="0" dirty="0"/>
              </a:p>
            </p:txBody>
          </p:sp>
          <p:sp>
            <p:nvSpPr>
              <p:cNvPr id="93" name="TextBox 46">
                <a:extLst>
                  <a:ext uri="{FF2B5EF4-FFF2-40B4-BE49-F238E27FC236}">
                    <a16:creationId xmlns="" xmlns:a16="http://schemas.microsoft.com/office/drawing/2014/main" id="{E3D82D90-88F3-0E19-2B33-053F5A960F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53908" y="1311421"/>
                <a:ext cx="120188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noProof="0" dirty="0">
                    <a:solidFill>
                      <a:srgbClr val="0099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cxnSp>
            <p:nvCxnSpPr>
              <p:cNvPr id="98" name="Straight Arrow Connector 106">
                <a:extLst>
                  <a:ext uri="{FF2B5EF4-FFF2-40B4-BE49-F238E27FC236}">
                    <a16:creationId xmlns="" xmlns:a16="http://schemas.microsoft.com/office/drawing/2014/main" id="{59ECEA3A-1873-B841-F0BD-E5394B1B65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85489" y="2590774"/>
                <a:ext cx="0" cy="313443"/>
              </a:xfrm>
              <a:prstGeom prst="straightConnector1">
                <a:avLst/>
              </a:prstGeom>
              <a:ln w="19050" cap="rnd">
                <a:solidFill>
                  <a:schemeClr val="tx1"/>
                </a:solidFill>
                <a:round/>
                <a:headEnd type="none"/>
                <a:tailEnd type="stealth" w="lg" len="lg"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Rectangle: Rounded Corners 107">
                <a:extLst>
                  <a:ext uri="{FF2B5EF4-FFF2-40B4-BE49-F238E27FC236}">
                    <a16:creationId xmlns="" xmlns:a16="http://schemas.microsoft.com/office/drawing/2014/main" id="{C9E0F3C6-46C3-3830-A243-B0BA70B03D0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353173" y="1293717"/>
                <a:ext cx="247062" cy="370593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noProof="0" dirty="0"/>
              </a:p>
            </p:txBody>
          </p:sp>
          <p:sp>
            <p:nvSpPr>
              <p:cNvPr id="102" name="TextBox 26">
                <a:extLst>
                  <a:ext uri="{FF2B5EF4-FFF2-40B4-BE49-F238E27FC236}">
                    <a16:creationId xmlns="" xmlns:a16="http://schemas.microsoft.com/office/drawing/2014/main" id="{30752EB0-D1F5-57EA-29FA-9D472755A8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75935" y="2072653"/>
                <a:ext cx="266953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noProof="0" dirty="0">
                    <a:solidFill>
                      <a:srgbClr val="2F559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binary classifier</a:t>
                </a:r>
              </a:p>
              <a:p>
                <a:pPr algn="ctr"/>
                <a:r>
                  <a:rPr lang="hu-HU" sz="1200" b="1" noProof="0" dirty="0" err="1" smtClean="0">
                    <a:solidFill>
                      <a:srgbClr val="2F559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e.g</a:t>
                </a:r>
                <a:r>
                  <a:rPr lang="hu-HU" sz="1200" b="1" noProof="0" dirty="0" smtClean="0">
                    <a:solidFill>
                      <a:srgbClr val="2F559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hu-HU" sz="1200" b="1" noProof="0" dirty="0" err="1" smtClean="0">
                    <a:solidFill>
                      <a:srgbClr val="2F559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logistic</a:t>
                </a:r>
                <a:r>
                  <a:rPr lang="hu-HU" sz="1200" b="1" noProof="0" dirty="0" smtClean="0">
                    <a:solidFill>
                      <a:srgbClr val="2F559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hu-HU" sz="1200" b="1" noProof="0" dirty="0" err="1" smtClean="0">
                    <a:solidFill>
                      <a:srgbClr val="2F559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regression</a:t>
                </a:r>
                <a:r>
                  <a:rPr lang="hu-HU" sz="1200" b="1" dirty="0">
                    <a:solidFill>
                      <a:srgbClr val="2F559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hu-HU" sz="1200" b="1" dirty="0" smtClean="0">
                    <a:solidFill>
                      <a:srgbClr val="2F559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</a:t>
                </a:r>
                <a:r>
                  <a:rPr lang="hu-HU" sz="1200" b="1" noProof="0" dirty="0" smtClean="0">
                    <a:solidFill>
                      <a:srgbClr val="2F559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b="1" noProof="0" dirty="0" smtClean="0">
                    <a:solidFill>
                      <a:srgbClr val="2F559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hu-HU" sz="1200" b="1" noProof="0" dirty="0" smtClean="0">
                    <a:solidFill>
                      <a:srgbClr val="2F559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endParaRPr lang="en-US" sz="1200" b="1" noProof="0" dirty="0">
                  <a:solidFill>
                    <a:srgbClr val="2F559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7924800" y="1511598"/>
              <a:ext cx="24683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transfer-learning: using </a:t>
              </a:r>
              <a:r>
                <a:rPr lang="en-GB" dirty="0" err="1" smtClean="0"/>
                <a:t>embeddings</a:t>
              </a:r>
              <a:r>
                <a:rPr lang="en-GB" dirty="0" smtClean="0"/>
                <a:t> as input for supervised models</a:t>
              </a:r>
              <a:endParaRPr lang="en-GB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962900" y="2436737"/>
            <a:ext cx="3646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context </a:t>
            </a:r>
            <a:r>
              <a:rPr lang="en-GB" dirty="0" err="1"/>
              <a:t>awarness</a:t>
            </a:r>
            <a:endParaRPr lang="en-GB" dirty="0"/>
          </a:p>
          <a:p>
            <a:r>
              <a:rPr lang="en-GB" dirty="0"/>
              <a:t>vector length depends on the </a:t>
            </a:r>
            <a:r>
              <a:rPr lang="en-GB" dirty="0" err="1"/>
              <a:t>p</a:t>
            </a:r>
            <a:r>
              <a:rPr lang="en-GB" dirty="0" err="1" smtClean="0"/>
              <a:t>LM</a:t>
            </a:r>
            <a:endParaRPr lang="en-GB" dirty="0"/>
          </a:p>
          <a:p>
            <a:r>
              <a:rPr lang="en-GB" dirty="0" smtClean="0"/>
              <a:t>could be extracted from the </a:t>
            </a:r>
            <a:r>
              <a:rPr lang="en-GB" dirty="0" err="1" smtClean="0"/>
              <a:t>pLM</a:t>
            </a:r>
            <a:endParaRPr lang="en-GB" dirty="0" smtClean="0"/>
          </a:p>
        </p:txBody>
      </p:sp>
      <p:cxnSp>
        <p:nvCxnSpPr>
          <p:cNvPr id="138" name="Straight Arrow Connector 105">
            <a:extLst>
              <a:ext uri="{FF2B5EF4-FFF2-40B4-BE49-F238E27FC236}">
                <a16:creationId xmlns="" xmlns:a16="http://schemas.microsoft.com/office/drawing/2014/main" id="{ABB98D0D-DE45-FBEF-62C6-F36FAA1682F1}"/>
              </a:ext>
            </a:extLst>
          </p:cNvPr>
          <p:cNvCxnSpPr>
            <a:cxnSpLocks/>
          </p:cNvCxnSpPr>
          <p:nvPr/>
        </p:nvCxnSpPr>
        <p:spPr>
          <a:xfrm flipV="1">
            <a:off x="7484179" y="3182720"/>
            <a:ext cx="467868" cy="1"/>
          </a:xfrm>
          <a:prstGeom prst="straightConnector1">
            <a:avLst/>
          </a:prstGeom>
          <a:ln w="19050" cap="rnd">
            <a:solidFill>
              <a:schemeClr val="accent2">
                <a:lumMod val="75000"/>
              </a:schemeClr>
            </a:solidFill>
            <a:round/>
            <a:headEnd type="none"/>
            <a:tailEnd type="stealth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62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ím 1">
            <a:extLst>
              <a:ext uri="{FF2B5EF4-FFF2-40B4-BE49-F238E27FC236}">
                <a16:creationId xmlns="" xmlns:a16="http://schemas.microsoft.com/office/drawing/2014/main" id="{979299F3-AFC6-2C02-3920-024DAF128CB5}"/>
              </a:ext>
            </a:extLst>
          </p:cNvPr>
          <p:cNvSpPr txBox="1">
            <a:spLocks/>
          </p:cNvSpPr>
          <p:nvPr/>
        </p:nvSpPr>
        <p:spPr>
          <a:xfrm>
            <a:off x="855455" y="-2736"/>
            <a:ext cx="10515600" cy="90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400" dirty="0"/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0" y="6474368"/>
            <a:ext cx="12192000" cy="360910"/>
            <a:chOff x="0" y="6474368"/>
            <a:chExt cx="12192000" cy="360910"/>
          </a:xfrm>
        </p:grpSpPr>
        <p:grpSp>
          <p:nvGrpSpPr>
            <p:cNvPr id="20" name="Csoportba foglalás 19"/>
            <p:cNvGrpSpPr/>
            <p:nvPr/>
          </p:nvGrpSpPr>
          <p:grpSpPr>
            <a:xfrm>
              <a:off x="0" y="6474368"/>
              <a:ext cx="12192000" cy="360910"/>
              <a:chOff x="0" y="6474368"/>
              <a:chExt cx="12192000" cy="360910"/>
            </a:xfrm>
          </p:grpSpPr>
          <p:sp>
            <p:nvSpPr>
              <p:cNvPr id="23" name="Szövegdoboz 22"/>
              <p:cNvSpPr txBox="1"/>
              <p:nvPr/>
            </p:nvSpPr>
            <p:spPr>
              <a:xfrm>
                <a:off x="0" y="6474368"/>
                <a:ext cx="12192000" cy="215444"/>
              </a:xfrm>
              <a:prstGeom prst="rect">
                <a:avLst/>
              </a:prstGeom>
              <a:solidFill>
                <a:srgbClr val="242F62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800" dirty="0"/>
              </a:p>
            </p:txBody>
          </p:sp>
          <p:sp>
            <p:nvSpPr>
              <p:cNvPr id="24" name="Szövegdoboz 23"/>
              <p:cNvSpPr txBox="1"/>
              <p:nvPr/>
            </p:nvSpPr>
            <p:spPr>
              <a:xfrm>
                <a:off x="147145" y="6533069"/>
                <a:ext cx="17547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EFE09F"/>
                    </a:solidFill>
                  </a:rPr>
                  <a:t>SEMMELWEIS </a:t>
                </a:r>
                <a:r>
                  <a:rPr lang="en-US" sz="800" dirty="0" smtClean="0">
                    <a:solidFill>
                      <a:srgbClr val="EFE09F"/>
                    </a:solidFill>
                  </a:rPr>
                  <a:t>University, 1769</a:t>
                </a:r>
                <a:endParaRPr lang="en-US" sz="800" dirty="0">
                  <a:solidFill>
                    <a:srgbClr val="EFE09F"/>
                  </a:solidFill>
                </a:endParaRPr>
              </a:p>
            </p:txBody>
          </p:sp>
          <p:cxnSp>
            <p:nvCxnSpPr>
              <p:cNvPr id="25" name="Egyenes összekötő 24"/>
              <p:cNvCxnSpPr/>
              <p:nvPr/>
            </p:nvCxnSpPr>
            <p:spPr>
              <a:xfrm>
                <a:off x="2187509" y="6509458"/>
                <a:ext cx="0" cy="325820"/>
              </a:xfrm>
              <a:prstGeom prst="line">
                <a:avLst/>
              </a:prstGeom>
              <a:ln w="9525">
                <a:solidFill>
                  <a:srgbClr val="EFE0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Szövegdoboz 25"/>
              <p:cNvSpPr txBox="1"/>
              <p:nvPr/>
            </p:nvSpPr>
            <p:spPr>
              <a:xfrm>
                <a:off x="2498745" y="6533069"/>
                <a:ext cx="29455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EFE09F"/>
                    </a:solidFill>
                  </a:rPr>
                  <a:t>Institute of Biophysics and Radiation Biology</a:t>
                </a:r>
                <a:endParaRPr lang="en-US" sz="800" dirty="0">
                  <a:solidFill>
                    <a:srgbClr val="EFE09F"/>
                  </a:solidFill>
                </a:endParaRPr>
              </a:p>
            </p:txBody>
          </p:sp>
          <p:cxnSp>
            <p:nvCxnSpPr>
              <p:cNvPr id="27" name="Egyenes összekötő 26"/>
              <p:cNvCxnSpPr/>
              <p:nvPr/>
            </p:nvCxnSpPr>
            <p:spPr>
              <a:xfrm>
                <a:off x="5993160" y="6509458"/>
                <a:ext cx="0" cy="325820"/>
              </a:xfrm>
              <a:prstGeom prst="line">
                <a:avLst/>
              </a:prstGeom>
              <a:ln w="9525">
                <a:solidFill>
                  <a:srgbClr val="EFE0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Szövegdoboz 27"/>
              <p:cNvSpPr txBox="1"/>
              <p:nvPr/>
            </p:nvSpPr>
            <p:spPr>
              <a:xfrm>
                <a:off x="6304396" y="6533069"/>
                <a:ext cx="33863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EFE09F"/>
                    </a:solidFill>
                  </a:rPr>
                  <a:t>HUN-REN-SU Biophysical </a:t>
                </a:r>
                <a:r>
                  <a:rPr lang="en-US" sz="1200" dirty="0" err="1" smtClean="0">
                    <a:solidFill>
                      <a:srgbClr val="EFE09F"/>
                    </a:solidFill>
                  </a:rPr>
                  <a:t>Viorology</a:t>
                </a:r>
                <a:r>
                  <a:rPr lang="en-US" sz="1200" dirty="0" smtClean="0">
                    <a:solidFill>
                      <a:srgbClr val="EFE09F"/>
                    </a:solidFill>
                  </a:rPr>
                  <a:t> Research Group</a:t>
                </a:r>
                <a:endParaRPr lang="en-US" sz="800" dirty="0">
                  <a:solidFill>
                    <a:srgbClr val="EFE09F"/>
                  </a:solidFill>
                </a:endParaRPr>
              </a:p>
            </p:txBody>
          </p:sp>
        </p:grpSp>
        <p:cxnSp>
          <p:nvCxnSpPr>
            <p:cNvPr id="21" name="Egyenes összekötő 20"/>
            <p:cNvCxnSpPr/>
            <p:nvPr/>
          </p:nvCxnSpPr>
          <p:spPr>
            <a:xfrm>
              <a:off x="11036729" y="6509458"/>
              <a:ext cx="0" cy="325820"/>
            </a:xfrm>
            <a:prstGeom prst="line">
              <a:avLst/>
            </a:prstGeom>
            <a:ln w="9525">
              <a:solidFill>
                <a:srgbClr val="EFE0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Szövegdoboz 21"/>
            <p:cNvSpPr txBox="1"/>
            <p:nvPr/>
          </p:nvSpPr>
          <p:spPr>
            <a:xfrm>
              <a:off x="11148156" y="6533069"/>
              <a:ext cx="921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EFE09F"/>
                  </a:solidFill>
                </a:rPr>
                <a:t>hegelab.org</a:t>
              </a:r>
              <a:endParaRPr lang="en-US" sz="800" dirty="0">
                <a:solidFill>
                  <a:srgbClr val="EFE09F"/>
                </a:solidFill>
              </a:endParaRPr>
            </a:p>
          </p:txBody>
        </p:sp>
      </p:grp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67668" y="980728"/>
            <a:ext cx="8435280" cy="1368152"/>
          </a:xfrm>
        </p:spPr>
        <p:txBody>
          <a:bodyPr>
            <a:normAutofit/>
          </a:bodyPr>
          <a:lstStyle/>
          <a:p>
            <a:r>
              <a:rPr lang="en-GB" sz="2000" dirty="0"/>
              <a:t>F</a:t>
            </a:r>
            <a:r>
              <a:rPr lang="en-GB" sz="2000" dirty="0" smtClean="0"/>
              <a:t>or a variant with SAV at the </a:t>
            </a:r>
            <a:r>
              <a:rPr lang="en-GB" sz="2000" dirty="0" err="1" smtClean="0"/>
              <a:t>i</a:t>
            </a:r>
            <a:r>
              <a:rPr lang="en-GB" sz="2000" i="1" dirty="0" err="1" smtClean="0"/>
              <a:t>th</a:t>
            </a:r>
            <a:r>
              <a:rPr lang="en-GB" sz="2000" dirty="0" smtClean="0"/>
              <a:t> amino acid the 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FF0000"/>
                </a:solidFill>
                <a:sym typeface="Symbol"/>
              </a:rPr>
              <a:t>      </a:t>
            </a:r>
            <a:r>
              <a:rPr lang="en-GB" sz="2000" dirty="0" smtClean="0">
                <a:solidFill>
                  <a:srgbClr val="FF0000"/>
                </a:solidFill>
              </a:rPr>
              <a:t>embedding: embedding[</a:t>
            </a:r>
            <a:r>
              <a:rPr lang="en-GB" sz="2000" dirty="0" err="1" smtClean="0">
                <a:solidFill>
                  <a:srgbClr val="FF0000"/>
                </a:solidFill>
              </a:rPr>
              <a:t>i</a:t>
            </a:r>
            <a:r>
              <a:rPr lang="en-GB" sz="2000" dirty="0" smtClean="0">
                <a:solidFill>
                  <a:srgbClr val="FF0000"/>
                </a:solidFill>
              </a:rPr>
              <a:t>]</a:t>
            </a:r>
            <a:r>
              <a:rPr lang="en-GB" sz="2000" baseline="-25000" dirty="0" err="1" smtClean="0">
                <a:solidFill>
                  <a:srgbClr val="FF0000"/>
                </a:solidFill>
              </a:rPr>
              <a:t>wt</a:t>
            </a:r>
            <a:r>
              <a:rPr lang="en-GB" sz="2000" dirty="0" smtClean="0">
                <a:solidFill>
                  <a:srgbClr val="FF0000"/>
                </a:solidFill>
              </a:rPr>
              <a:t> – embedding[</a:t>
            </a:r>
            <a:r>
              <a:rPr lang="en-GB" sz="2000" dirty="0" err="1" smtClean="0">
                <a:solidFill>
                  <a:srgbClr val="FF0000"/>
                </a:solidFill>
              </a:rPr>
              <a:t>i</a:t>
            </a:r>
            <a:r>
              <a:rPr lang="en-GB" sz="2000" dirty="0" smtClean="0">
                <a:solidFill>
                  <a:srgbClr val="FF0000"/>
                </a:solidFill>
              </a:rPr>
              <a:t>]</a:t>
            </a:r>
            <a:r>
              <a:rPr lang="en-GB" sz="2000" baseline="-25000" dirty="0" err="1" smtClean="0">
                <a:solidFill>
                  <a:srgbClr val="FF0000"/>
                </a:solidFill>
              </a:rPr>
              <a:t>var</a:t>
            </a:r>
            <a:endParaRPr lang="en-GB" sz="2000" baseline="-25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dirty="0" smtClean="0"/>
              <a:t>      a variant is represented by a vector with dimension N  </a:t>
            </a:r>
            <a:endParaRPr lang="en-GB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043608" y="6167045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Protein with L amino acid will be represented with L*N real numbers, where N is the embedding dimension </a:t>
            </a:r>
            <a:endParaRPr lang="en-GB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87" y="1700808"/>
            <a:ext cx="12668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41300" y="2420888"/>
            <a:ext cx="9039337" cy="1249853"/>
            <a:chOff x="0" y="2420888"/>
            <a:chExt cx="9039337" cy="1249853"/>
          </a:xfrm>
        </p:grpSpPr>
        <p:pic>
          <p:nvPicPr>
            <p:cNvPr id="17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20888"/>
              <a:ext cx="9036496" cy="681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9" name="Straight Arrow Connector 28"/>
            <p:cNvCxnSpPr/>
            <p:nvPr/>
          </p:nvCxnSpPr>
          <p:spPr>
            <a:xfrm>
              <a:off x="1681982" y="3102676"/>
              <a:ext cx="0" cy="1948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364088" y="3102676"/>
              <a:ext cx="0" cy="1948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2843808" y="3102676"/>
              <a:ext cx="0" cy="1948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139952" y="3081470"/>
              <a:ext cx="0" cy="1948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6588224" y="3081470"/>
              <a:ext cx="0" cy="1948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7812360" y="3081470"/>
              <a:ext cx="0" cy="1948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9036496" y="3081470"/>
              <a:ext cx="0" cy="1948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49" y="3284984"/>
              <a:ext cx="2320867" cy="38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3284984"/>
              <a:ext cx="1226977" cy="385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3284984"/>
              <a:ext cx="1226977" cy="385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3284984"/>
              <a:ext cx="1226977" cy="385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3284984"/>
              <a:ext cx="1226977" cy="385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1" name="Group 40"/>
          <p:cNvGrpSpPr/>
          <p:nvPr/>
        </p:nvGrpSpPr>
        <p:grpSpPr>
          <a:xfrm>
            <a:off x="241301" y="4077073"/>
            <a:ext cx="9039336" cy="1296143"/>
            <a:chOff x="1" y="4077073"/>
            <a:chExt cx="9039336" cy="1296143"/>
          </a:xfrm>
        </p:grpSpPr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077073"/>
              <a:ext cx="9036496" cy="72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4982691"/>
              <a:ext cx="2320867" cy="38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4982691"/>
              <a:ext cx="1226977" cy="385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4987459"/>
              <a:ext cx="1226977" cy="385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4987459"/>
              <a:ext cx="1226977" cy="385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5383" y="4987459"/>
              <a:ext cx="1226977" cy="385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8" name="Straight Arrow Connector 47"/>
            <p:cNvCxnSpPr/>
            <p:nvPr/>
          </p:nvCxnSpPr>
          <p:spPr>
            <a:xfrm flipH="1">
              <a:off x="1681982" y="4797152"/>
              <a:ext cx="0" cy="2016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2843808" y="4797152"/>
              <a:ext cx="0" cy="2016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4067944" y="4797152"/>
              <a:ext cx="0" cy="2016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>
              <a:off x="5292080" y="4797152"/>
              <a:ext cx="0" cy="2016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>
              <a:off x="6588224" y="4797152"/>
              <a:ext cx="0" cy="2016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>
              <a:off x="7812360" y="4797152"/>
              <a:ext cx="0" cy="2016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8964488" y="4797152"/>
              <a:ext cx="0" cy="2016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4237236" y="2276871"/>
            <a:ext cx="1440160" cy="3890173"/>
            <a:chOff x="3995936" y="2276871"/>
            <a:chExt cx="1440160" cy="3890173"/>
          </a:xfrm>
        </p:grpSpPr>
        <p:sp>
          <p:nvSpPr>
            <p:cNvPr id="56" name="Rounded Rectangle 55"/>
            <p:cNvSpPr/>
            <p:nvPr/>
          </p:nvSpPr>
          <p:spPr>
            <a:xfrm>
              <a:off x="3995936" y="2276871"/>
              <a:ext cx="1440160" cy="389017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0104" y="5661248"/>
              <a:ext cx="1266825" cy="390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4572000" y="3356992"/>
              <a:ext cx="8640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/>
                <a:t>-</a:t>
              </a:r>
              <a:endParaRPr lang="en-GB" sz="5400" dirty="0"/>
            </a:p>
          </p:txBody>
        </p:sp>
        <p:sp>
          <p:nvSpPr>
            <p:cNvPr id="59" name="Down Arrow 58"/>
            <p:cNvSpPr/>
            <p:nvPr/>
          </p:nvSpPr>
          <p:spPr>
            <a:xfrm>
              <a:off x="4678592" y="5445224"/>
              <a:ext cx="181440" cy="14401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0" name="Cím 1">
            <a:extLst>
              <a:ext uri="{FF2B5EF4-FFF2-40B4-BE49-F238E27FC236}">
                <a16:creationId xmlns="" xmlns:a16="http://schemas.microsoft.com/office/drawing/2014/main" id="{979299F3-AFC6-2C02-3920-024DAF128CB5}"/>
              </a:ext>
            </a:extLst>
          </p:cNvPr>
          <p:cNvSpPr txBox="1">
            <a:spLocks/>
          </p:cNvSpPr>
          <p:nvPr/>
        </p:nvSpPr>
        <p:spPr>
          <a:xfrm>
            <a:off x="38596" y="0"/>
            <a:ext cx="6087358" cy="90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 smtClean="0"/>
              <a:t> Idea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9601200" y="242088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wild type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639300" y="4077073"/>
            <a:ext cx="147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variant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807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623" y="1710019"/>
            <a:ext cx="4757159" cy="4283458"/>
          </a:xfrm>
          <a:prstGeom prst="rect">
            <a:avLst/>
          </a:prstGeom>
        </p:spPr>
      </p:pic>
      <p:sp>
        <p:nvSpPr>
          <p:cNvPr id="18" name="Cím 1">
            <a:extLst>
              <a:ext uri="{FF2B5EF4-FFF2-40B4-BE49-F238E27FC236}">
                <a16:creationId xmlns="" xmlns:a16="http://schemas.microsoft.com/office/drawing/2014/main" id="{979299F3-AFC6-2C02-3920-024DAF128CB5}"/>
              </a:ext>
            </a:extLst>
          </p:cNvPr>
          <p:cNvSpPr txBox="1">
            <a:spLocks/>
          </p:cNvSpPr>
          <p:nvPr/>
        </p:nvSpPr>
        <p:spPr>
          <a:xfrm>
            <a:off x="169655" y="22664"/>
            <a:ext cx="10515600" cy="90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 smtClean="0"/>
              <a:t>Representation of the </a:t>
            </a:r>
            <a:r>
              <a:rPr lang="el-GR" sz="4400" dirty="0" smtClean="0"/>
              <a:t>Δ</a:t>
            </a:r>
            <a:r>
              <a:rPr lang="hu-HU" sz="4400" dirty="0" smtClean="0"/>
              <a:t>-embedding</a:t>
            </a:r>
            <a:r>
              <a:rPr lang="en-GB" sz="4400" dirty="0" smtClean="0"/>
              <a:t>s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="" xmlns:a16="http://schemas.microsoft.com/office/drawing/2014/main" id="{AEAE5F4A-7646-CFC0-81E1-340E715E3BCD}"/>
              </a:ext>
            </a:extLst>
          </p:cNvPr>
          <p:cNvSpPr txBox="1"/>
          <p:nvPr/>
        </p:nvSpPr>
        <p:spPr>
          <a:xfrm>
            <a:off x="114560" y="4183798"/>
            <a:ext cx="37294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Simple</a:t>
            </a:r>
            <a:endParaRPr lang="hu-HU" dirty="0"/>
          </a:p>
          <a:p>
            <a:r>
              <a:rPr lang="hu-HU" dirty="0"/>
              <a:t>Does it work</a:t>
            </a:r>
            <a:r>
              <a:rPr lang="hu-HU" dirty="0" smtClean="0"/>
              <a:t>?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Training a CNN on the Eff10k data set</a:t>
            </a:r>
            <a:endParaRPr lang="hu-HU" dirty="0"/>
          </a:p>
          <a:p>
            <a:endParaRPr lang="hu-HU" dirty="0"/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0" y="6474368"/>
            <a:ext cx="12192000" cy="396000"/>
            <a:chOff x="0" y="6474368"/>
            <a:chExt cx="12192000" cy="396000"/>
          </a:xfrm>
        </p:grpSpPr>
        <p:grpSp>
          <p:nvGrpSpPr>
            <p:cNvPr id="20" name="Csoportba foglalás 19"/>
            <p:cNvGrpSpPr/>
            <p:nvPr/>
          </p:nvGrpSpPr>
          <p:grpSpPr>
            <a:xfrm>
              <a:off x="0" y="6474368"/>
              <a:ext cx="12192000" cy="396000"/>
              <a:chOff x="0" y="6474368"/>
              <a:chExt cx="12192000" cy="396000"/>
            </a:xfrm>
          </p:grpSpPr>
          <p:sp>
            <p:nvSpPr>
              <p:cNvPr id="23" name="Szövegdoboz 22"/>
              <p:cNvSpPr txBox="1"/>
              <p:nvPr/>
            </p:nvSpPr>
            <p:spPr>
              <a:xfrm>
                <a:off x="0" y="6474368"/>
                <a:ext cx="12192000" cy="396000"/>
              </a:xfrm>
              <a:prstGeom prst="rect">
                <a:avLst/>
              </a:prstGeom>
              <a:solidFill>
                <a:srgbClr val="242F62"/>
              </a:solidFill>
            </p:spPr>
            <p:txBody>
              <a:bodyPr wrap="square" rtlCol="0">
                <a:spAutoFit/>
              </a:bodyPr>
              <a:lstStyle/>
              <a:p>
                <a:endParaRPr lang="hu-HU" sz="800" dirty="0"/>
              </a:p>
            </p:txBody>
          </p:sp>
          <p:sp>
            <p:nvSpPr>
              <p:cNvPr id="24" name="Szövegdoboz 23"/>
              <p:cNvSpPr txBox="1"/>
              <p:nvPr/>
            </p:nvSpPr>
            <p:spPr>
              <a:xfrm>
                <a:off x="147145" y="6533069"/>
                <a:ext cx="17547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>
                    <a:solidFill>
                      <a:srgbClr val="EFE09F"/>
                    </a:solidFill>
                  </a:rPr>
                  <a:t>SEMMELWEIS </a:t>
                </a:r>
                <a:r>
                  <a:rPr lang="hu-HU" sz="800" dirty="0">
                    <a:solidFill>
                      <a:srgbClr val="EFE09F"/>
                    </a:solidFill>
                  </a:rPr>
                  <a:t>University, 1769</a:t>
                </a:r>
              </a:p>
            </p:txBody>
          </p:sp>
          <p:cxnSp>
            <p:nvCxnSpPr>
              <p:cNvPr id="25" name="Egyenes összekötő 24"/>
              <p:cNvCxnSpPr/>
              <p:nvPr/>
            </p:nvCxnSpPr>
            <p:spPr>
              <a:xfrm>
                <a:off x="2187509" y="6509458"/>
                <a:ext cx="0" cy="325820"/>
              </a:xfrm>
              <a:prstGeom prst="line">
                <a:avLst/>
              </a:prstGeom>
              <a:ln w="9525">
                <a:solidFill>
                  <a:srgbClr val="EFE0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Szövegdoboz 25"/>
              <p:cNvSpPr txBox="1"/>
              <p:nvPr/>
            </p:nvSpPr>
            <p:spPr>
              <a:xfrm>
                <a:off x="2498745" y="6533069"/>
                <a:ext cx="29455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>
                    <a:solidFill>
                      <a:srgbClr val="EFE09F"/>
                    </a:solidFill>
                  </a:rPr>
                  <a:t>Institute of </a:t>
                </a:r>
                <a:r>
                  <a:rPr lang="hu-HU" sz="1200" dirty="0" err="1">
                    <a:solidFill>
                      <a:srgbClr val="EFE09F"/>
                    </a:solidFill>
                  </a:rPr>
                  <a:t>Biophysics</a:t>
                </a:r>
                <a:r>
                  <a:rPr lang="hu-HU" sz="1200" dirty="0">
                    <a:solidFill>
                      <a:srgbClr val="EFE09F"/>
                    </a:solidFill>
                  </a:rPr>
                  <a:t> and </a:t>
                </a:r>
                <a:r>
                  <a:rPr lang="hu-HU" sz="1200" dirty="0" err="1">
                    <a:solidFill>
                      <a:srgbClr val="EFE09F"/>
                    </a:solidFill>
                  </a:rPr>
                  <a:t>Radiation</a:t>
                </a:r>
                <a:r>
                  <a:rPr lang="hu-HU" sz="1200" dirty="0">
                    <a:solidFill>
                      <a:srgbClr val="EFE09F"/>
                    </a:solidFill>
                  </a:rPr>
                  <a:t> </a:t>
                </a:r>
                <a:r>
                  <a:rPr lang="hu-HU" sz="1200" dirty="0" err="1">
                    <a:solidFill>
                      <a:srgbClr val="EFE09F"/>
                    </a:solidFill>
                  </a:rPr>
                  <a:t>Biology</a:t>
                </a:r>
                <a:endParaRPr lang="en-US" sz="800" dirty="0">
                  <a:solidFill>
                    <a:srgbClr val="EFE09F"/>
                  </a:solidFill>
                </a:endParaRPr>
              </a:p>
            </p:txBody>
          </p:sp>
          <p:cxnSp>
            <p:nvCxnSpPr>
              <p:cNvPr id="27" name="Egyenes összekötő 26"/>
              <p:cNvCxnSpPr/>
              <p:nvPr/>
            </p:nvCxnSpPr>
            <p:spPr>
              <a:xfrm>
                <a:off x="5993160" y="6509458"/>
                <a:ext cx="0" cy="325820"/>
              </a:xfrm>
              <a:prstGeom prst="line">
                <a:avLst/>
              </a:prstGeom>
              <a:ln w="9525">
                <a:solidFill>
                  <a:srgbClr val="EFE0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Szövegdoboz 27"/>
              <p:cNvSpPr txBox="1"/>
              <p:nvPr/>
            </p:nvSpPr>
            <p:spPr>
              <a:xfrm>
                <a:off x="6304396" y="6533069"/>
                <a:ext cx="33863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EFE09F"/>
                    </a:solidFill>
                  </a:rPr>
                  <a:t>HUN-REN</a:t>
                </a:r>
                <a:r>
                  <a:rPr lang="hu-HU" sz="1200" dirty="0">
                    <a:solidFill>
                      <a:srgbClr val="EFE09F"/>
                    </a:solidFill>
                  </a:rPr>
                  <a:t>-SU</a:t>
                </a:r>
                <a:r>
                  <a:rPr lang="en-US" sz="1200" dirty="0">
                    <a:solidFill>
                      <a:srgbClr val="EFE09F"/>
                    </a:solidFill>
                  </a:rPr>
                  <a:t> </a:t>
                </a:r>
                <a:r>
                  <a:rPr lang="hu-HU" sz="1200" dirty="0" err="1">
                    <a:solidFill>
                      <a:srgbClr val="EFE09F"/>
                    </a:solidFill>
                  </a:rPr>
                  <a:t>Biophysical</a:t>
                </a:r>
                <a:r>
                  <a:rPr lang="hu-HU" sz="1200" dirty="0">
                    <a:solidFill>
                      <a:srgbClr val="EFE09F"/>
                    </a:solidFill>
                  </a:rPr>
                  <a:t> </a:t>
                </a:r>
                <a:r>
                  <a:rPr lang="hu-HU" sz="1200" dirty="0" err="1">
                    <a:solidFill>
                      <a:srgbClr val="EFE09F"/>
                    </a:solidFill>
                  </a:rPr>
                  <a:t>Viorology</a:t>
                </a:r>
                <a:r>
                  <a:rPr lang="hu-HU" sz="1200" dirty="0">
                    <a:solidFill>
                      <a:srgbClr val="EFE09F"/>
                    </a:solidFill>
                  </a:rPr>
                  <a:t> Research Group</a:t>
                </a:r>
                <a:endParaRPr lang="en-US" sz="800" dirty="0">
                  <a:solidFill>
                    <a:srgbClr val="EFE09F"/>
                  </a:solidFill>
                </a:endParaRPr>
              </a:p>
            </p:txBody>
          </p:sp>
        </p:grpSp>
        <p:cxnSp>
          <p:nvCxnSpPr>
            <p:cNvPr id="21" name="Egyenes összekötő 20"/>
            <p:cNvCxnSpPr/>
            <p:nvPr/>
          </p:nvCxnSpPr>
          <p:spPr>
            <a:xfrm>
              <a:off x="11036729" y="6509458"/>
              <a:ext cx="0" cy="325820"/>
            </a:xfrm>
            <a:prstGeom prst="line">
              <a:avLst/>
            </a:prstGeom>
            <a:ln w="9525">
              <a:solidFill>
                <a:srgbClr val="EFE0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Szövegdoboz 21"/>
            <p:cNvSpPr txBox="1"/>
            <p:nvPr/>
          </p:nvSpPr>
          <p:spPr>
            <a:xfrm>
              <a:off x="11148156" y="6533069"/>
              <a:ext cx="921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>
                  <a:solidFill>
                    <a:srgbClr val="EFE09F"/>
                  </a:solidFill>
                </a:rPr>
                <a:t>hegelab.org</a:t>
              </a:r>
              <a:endParaRPr lang="en-US" sz="800" dirty="0">
                <a:solidFill>
                  <a:srgbClr val="EFE09F"/>
                </a:solidFill>
              </a:endParaRPr>
            </a:p>
          </p:txBody>
        </p:sp>
      </p:grp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204" y="2312988"/>
            <a:ext cx="3008157" cy="225611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5" name="Téglalap 4"/>
          <p:cNvSpPr/>
          <p:nvPr/>
        </p:nvSpPr>
        <p:spPr>
          <a:xfrm>
            <a:off x="4705004" y="1928553"/>
            <a:ext cx="781396" cy="53201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74748" y="4088059"/>
            <a:ext cx="188976" cy="2173228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9326881" y="5242558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/>
              <a:t>0.2</a:t>
            </a:r>
            <a:endParaRPr lang="hu-HU" sz="1200" b="1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9687098" y="5242558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/>
              <a:t>0.4</a:t>
            </a:r>
            <a:endParaRPr lang="hu-HU" sz="1200" b="1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10072255" y="5242558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/>
              <a:t>0.6</a:t>
            </a:r>
            <a:endParaRPr lang="hu-HU" sz="1200" b="1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10457410" y="5242558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/>
              <a:t>0.8</a:t>
            </a:r>
            <a:endParaRPr lang="hu-HU" sz="1200" b="1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10834256" y="5242558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/>
              <a:t>1.0</a:t>
            </a:r>
            <a:endParaRPr lang="hu-HU" sz="1200" b="1" dirty="0"/>
          </a:p>
        </p:txBody>
      </p:sp>
      <p:sp>
        <p:nvSpPr>
          <p:cNvPr id="9" name="Téglalap 8"/>
          <p:cNvSpPr/>
          <p:nvPr/>
        </p:nvSpPr>
        <p:spPr>
          <a:xfrm>
            <a:off x="5214362" y="1373970"/>
            <a:ext cx="1962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/>
              <a:t>Squared</a:t>
            </a:r>
            <a:r>
              <a:rPr lang="hu-HU" dirty="0"/>
              <a:t> </a:t>
            </a:r>
            <a:r>
              <a:rPr lang="hu-HU" dirty="0" err="1"/>
              <a:t>difference</a:t>
            </a:r>
            <a:endParaRPr lang="hu-HU" dirty="0"/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87" y="1954808"/>
            <a:ext cx="12668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82503" y="2492650"/>
                <a:ext cx="2733569" cy="871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 smtClean="0"/>
                          </m:ctrlPr>
                        </m:sSub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𝑠𝑞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_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𝑑𝑖𝑓𝑓</m:t>
                          </m:r>
                        </m:e>
                        <m:sub>
                          <m:r>
                            <a:rPr lang="en-GB" i="1"/>
                            <m:t>𝑖</m:t>
                          </m:r>
                          <m:r>
                            <a:rPr lang="en-GB" i="1"/>
                            <m:t>,</m:t>
                          </m:r>
                          <m:r>
                            <a:rPr lang="en-GB" i="1"/>
                            <m:t>𝑗</m:t>
                          </m:r>
                        </m:sub>
                        <m:sup/>
                      </m:sSubSup>
                      <m:r>
                        <a:rPr lang="en-GB" i="1"/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GB" i="1"/>
                          </m:ctrlPr>
                        </m:naryPr>
                        <m:sub>
                          <m:r>
                            <a:rPr lang="en-GB" i="1"/>
                            <m:t>𝑘</m:t>
                          </m:r>
                          <m:r>
                            <a:rPr lang="en-GB" i="1"/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GB" i="1"/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/>
                                      <a:sym typeface="Symbol"/>
                                    </a:rPr>
                                    <m:t>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𝑒𝑚𝑏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en-GB" i="1"/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3" y="2492650"/>
                <a:ext cx="2733569" cy="87107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 rot="16200000">
            <a:off x="3657600" y="2423160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24700" y="5688677"/>
            <a:ext cx="487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(j)</a:t>
            </a:r>
            <a:endParaRPr lang="en-GB" b="1" dirty="0"/>
          </a:p>
        </p:txBody>
      </p:sp>
      <p:sp>
        <p:nvSpPr>
          <p:cNvPr id="12" name="Left-Right Arrow 11"/>
          <p:cNvSpPr/>
          <p:nvPr/>
        </p:nvSpPr>
        <p:spPr>
          <a:xfrm>
            <a:off x="9681713" y="2209800"/>
            <a:ext cx="648000" cy="9267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8750301" y="1691470"/>
            <a:ext cx="229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 amino acid window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750301" y="5873343"/>
            <a:ext cx="3319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Cytochrome c isoform 1 </a:t>
            </a:r>
            <a:endParaRPr lang="en-GB" dirty="0" smtClean="0"/>
          </a:p>
          <a:p>
            <a:r>
              <a:rPr lang="en-GB" dirty="0" smtClean="0"/>
              <a:t>(</a:t>
            </a:r>
            <a:r>
              <a:rPr lang="en-GB" dirty="0" err="1"/>
              <a:t>UniProt</a:t>
            </a:r>
            <a:r>
              <a:rPr lang="en-GB" dirty="0"/>
              <a:t> </a:t>
            </a:r>
            <a:r>
              <a:rPr lang="en-GB" dirty="0" err="1"/>
              <a:t>acc</a:t>
            </a:r>
            <a:r>
              <a:rPr lang="en-GB" dirty="0"/>
              <a:t>: P00044)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64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="" xmlns:a16="http://schemas.microsoft.com/office/drawing/2014/main" id="{101B5FD8-44F4-2EDC-01B7-D52344D0B65B}"/>
              </a:ext>
            </a:extLst>
          </p:cNvPr>
          <p:cNvSpPr txBox="1">
            <a:spLocks/>
          </p:cNvSpPr>
          <p:nvPr/>
        </p:nvSpPr>
        <p:spPr>
          <a:xfrm>
            <a:off x="258555" y="-2736"/>
            <a:ext cx="10515600" cy="90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 smtClean="0"/>
              <a:t>Similar methods</a:t>
            </a:r>
            <a:endParaRPr lang="en-US" sz="4400" dirty="0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0" y="6474368"/>
            <a:ext cx="12192000" cy="396000"/>
            <a:chOff x="0" y="6474368"/>
            <a:chExt cx="12192000" cy="396000"/>
          </a:xfrm>
        </p:grpSpPr>
        <p:grpSp>
          <p:nvGrpSpPr>
            <p:cNvPr id="5" name="Csoportba foglalás 4"/>
            <p:cNvGrpSpPr/>
            <p:nvPr/>
          </p:nvGrpSpPr>
          <p:grpSpPr>
            <a:xfrm>
              <a:off x="0" y="6474368"/>
              <a:ext cx="12192000" cy="396000"/>
              <a:chOff x="0" y="6474368"/>
              <a:chExt cx="12192000" cy="396000"/>
            </a:xfrm>
          </p:grpSpPr>
          <p:sp>
            <p:nvSpPr>
              <p:cNvPr id="8" name="Szövegdoboz 7"/>
              <p:cNvSpPr txBox="1"/>
              <p:nvPr/>
            </p:nvSpPr>
            <p:spPr>
              <a:xfrm>
                <a:off x="0" y="6474368"/>
                <a:ext cx="12192000" cy="396000"/>
              </a:xfrm>
              <a:prstGeom prst="rect">
                <a:avLst/>
              </a:prstGeom>
              <a:solidFill>
                <a:srgbClr val="242F62"/>
              </a:solidFill>
            </p:spPr>
            <p:txBody>
              <a:bodyPr wrap="square" rtlCol="0">
                <a:spAutoFit/>
              </a:bodyPr>
              <a:lstStyle/>
              <a:p>
                <a:endParaRPr lang="hu-HU" sz="800" dirty="0"/>
              </a:p>
            </p:txBody>
          </p:sp>
          <p:sp>
            <p:nvSpPr>
              <p:cNvPr id="9" name="Szövegdoboz 8"/>
              <p:cNvSpPr txBox="1"/>
              <p:nvPr/>
            </p:nvSpPr>
            <p:spPr>
              <a:xfrm>
                <a:off x="147145" y="6533069"/>
                <a:ext cx="17547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>
                    <a:solidFill>
                      <a:srgbClr val="EFE09F"/>
                    </a:solidFill>
                  </a:rPr>
                  <a:t>SEMMELWEIS </a:t>
                </a:r>
                <a:r>
                  <a:rPr lang="hu-HU" sz="800" dirty="0">
                    <a:solidFill>
                      <a:srgbClr val="EFE09F"/>
                    </a:solidFill>
                  </a:rPr>
                  <a:t>University, 1769</a:t>
                </a:r>
              </a:p>
            </p:txBody>
          </p:sp>
          <p:cxnSp>
            <p:nvCxnSpPr>
              <p:cNvPr id="10" name="Egyenes összekötő 9"/>
              <p:cNvCxnSpPr/>
              <p:nvPr/>
            </p:nvCxnSpPr>
            <p:spPr>
              <a:xfrm>
                <a:off x="2187509" y="6509458"/>
                <a:ext cx="0" cy="325820"/>
              </a:xfrm>
              <a:prstGeom prst="line">
                <a:avLst/>
              </a:prstGeom>
              <a:ln w="9525">
                <a:solidFill>
                  <a:srgbClr val="EFE0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Szövegdoboz 10"/>
              <p:cNvSpPr txBox="1"/>
              <p:nvPr/>
            </p:nvSpPr>
            <p:spPr>
              <a:xfrm>
                <a:off x="2498745" y="6533069"/>
                <a:ext cx="29455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>
                    <a:solidFill>
                      <a:srgbClr val="EFE09F"/>
                    </a:solidFill>
                  </a:rPr>
                  <a:t>Institute of </a:t>
                </a:r>
                <a:r>
                  <a:rPr lang="hu-HU" sz="1200" dirty="0" err="1">
                    <a:solidFill>
                      <a:srgbClr val="EFE09F"/>
                    </a:solidFill>
                  </a:rPr>
                  <a:t>Biophysics</a:t>
                </a:r>
                <a:r>
                  <a:rPr lang="hu-HU" sz="1200" dirty="0">
                    <a:solidFill>
                      <a:srgbClr val="EFE09F"/>
                    </a:solidFill>
                  </a:rPr>
                  <a:t> and </a:t>
                </a:r>
                <a:r>
                  <a:rPr lang="hu-HU" sz="1200" dirty="0" err="1">
                    <a:solidFill>
                      <a:srgbClr val="EFE09F"/>
                    </a:solidFill>
                  </a:rPr>
                  <a:t>Radiation</a:t>
                </a:r>
                <a:r>
                  <a:rPr lang="hu-HU" sz="1200" dirty="0">
                    <a:solidFill>
                      <a:srgbClr val="EFE09F"/>
                    </a:solidFill>
                  </a:rPr>
                  <a:t> </a:t>
                </a:r>
                <a:r>
                  <a:rPr lang="hu-HU" sz="1200" dirty="0" err="1">
                    <a:solidFill>
                      <a:srgbClr val="EFE09F"/>
                    </a:solidFill>
                  </a:rPr>
                  <a:t>Biology</a:t>
                </a:r>
                <a:endParaRPr lang="en-US" sz="800" dirty="0">
                  <a:solidFill>
                    <a:srgbClr val="EFE09F"/>
                  </a:solidFill>
                </a:endParaRPr>
              </a:p>
            </p:txBody>
          </p:sp>
          <p:cxnSp>
            <p:nvCxnSpPr>
              <p:cNvPr id="12" name="Egyenes összekötő 11"/>
              <p:cNvCxnSpPr/>
              <p:nvPr/>
            </p:nvCxnSpPr>
            <p:spPr>
              <a:xfrm>
                <a:off x="5993160" y="6509458"/>
                <a:ext cx="0" cy="325820"/>
              </a:xfrm>
              <a:prstGeom prst="line">
                <a:avLst/>
              </a:prstGeom>
              <a:ln w="9525">
                <a:solidFill>
                  <a:srgbClr val="EFE0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Szövegdoboz 12"/>
              <p:cNvSpPr txBox="1"/>
              <p:nvPr/>
            </p:nvSpPr>
            <p:spPr>
              <a:xfrm>
                <a:off x="6304396" y="6533069"/>
                <a:ext cx="33863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EFE09F"/>
                    </a:solidFill>
                  </a:rPr>
                  <a:t>HUN-REN</a:t>
                </a:r>
                <a:r>
                  <a:rPr lang="hu-HU" sz="1200" dirty="0">
                    <a:solidFill>
                      <a:srgbClr val="EFE09F"/>
                    </a:solidFill>
                  </a:rPr>
                  <a:t>-SU</a:t>
                </a:r>
                <a:r>
                  <a:rPr lang="en-US" sz="1200" dirty="0">
                    <a:solidFill>
                      <a:srgbClr val="EFE09F"/>
                    </a:solidFill>
                  </a:rPr>
                  <a:t> </a:t>
                </a:r>
                <a:r>
                  <a:rPr lang="hu-HU" sz="1200" dirty="0" err="1">
                    <a:solidFill>
                      <a:srgbClr val="EFE09F"/>
                    </a:solidFill>
                  </a:rPr>
                  <a:t>Biophysical</a:t>
                </a:r>
                <a:r>
                  <a:rPr lang="hu-HU" sz="1200" dirty="0">
                    <a:solidFill>
                      <a:srgbClr val="EFE09F"/>
                    </a:solidFill>
                  </a:rPr>
                  <a:t> </a:t>
                </a:r>
                <a:r>
                  <a:rPr lang="hu-HU" sz="1200" dirty="0" err="1">
                    <a:solidFill>
                      <a:srgbClr val="EFE09F"/>
                    </a:solidFill>
                  </a:rPr>
                  <a:t>Viorology</a:t>
                </a:r>
                <a:r>
                  <a:rPr lang="hu-HU" sz="1200" dirty="0">
                    <a:solidFill>
                      <a:srgbClr val="EFE09F"/>
                    </a:solidFill>
                  </a:rPr>
                  <a:t> Research Group</a:t>
                </a:r>
                <a:endParaRPr lang="en-US" sz="800" dirty="0">
                  <a:solidFill>
                    <a:srgbClr val="EFE09F"/>
                  </a:solidFill>
                </a:endParaRPr>
              </a:p>
            </p:txBody>
          </p:sp>
        </p:grpSp>
        <p:cxnSp>
          <p:nvCxnSpPr>
            <p:cNvPr id="6" name="Egyenes összekötő 5"/>
            <p:cNvCxnSpPr/>
            <p:nvPr/>
          </p:nvCxnSpPr>
          <p:spPr>
            <a:xfrm>
              <a:off x="11036729" y="6509458"/>
              <a:ext cx="0" cy="325820"/>
            </a:xfrm>
            <a:prstGeom prst="line">
              <a:avLst/>
            </a:prstGeom>
            <a:ln w="9525">
              <a:solidFill>
                <a:srgbClr val="EFE0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Szövegdoboz 6"/>
            <p:cNvSpPr txBox="1"/>
            <p:nvPr/>
          </p:nvSpPr>
          <p:spPr>
            <a:xfrm>
              <a:off x="11148156" y="6533069"/>
              <a:ext cx="921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>
                  <a:solidFill>
                    <a:srgbClr val="EFE09F"/>
                  </a:solidFill>
                </a:rPr>
                <a:t>hegelab.org</a:t>
              </a:r>
              <a:endParaRPr lang="en-US" sz="800" dirty="0">
                <a:solidFill>
                  <a:srgbClr val="EFE09F"/>
                </a:solidFill>
              </a:endParaRPr>
            </a:p>
          </p:txBody>
        </p:sp>
      </p:grp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55600" y="988218"/>
            <a:ext cx="11468100" cy="5431334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 </a:t>
            </a:r>
            <a:r>
              <a:rPr lang="en-GB" sz="2000" dirty="0" smtClean="0">
                <a:solidFill>
                  <a:srgbClr val="C00000"/>
                </a:solidFill>
              </a:rPr>
              <a:t>VESPA</a:t>
            </a:r>
            <a:r>
              <a:rPr lang="en-GB" sz="2000" dirty="0" smtClean="0"/>
              <a:t> </a:t>
            </a:r>
            <a:r>
              <a:rPr lang="en-GB" sz="2000" b="1" dirty="0" smtClean="0"/>
              <a:t>supervised learning</a:t>
            </a:r>
            <a:r>
              <a:rPr lang="en-GB" sz="2000" dirty="0" smtClean="0"/>
              <a:t>, trained on </a:t>
            </a:r>
            <a:r>
              <a:rPr lang="en-GB" sz="2000" dirty="0" smtClean="0"/>
              <a:t>Eff10k : </a:t>
            </a:r>
            <a:r>
              <a:rPr lang="en-US" sz="2000" dirty="0"/>
              <a:t>protein language model </a:t>
            </a:r>
            <a:r>
              <a:rPr lang="en-US" sz="2000" dirty="0" err="1"/>
              <a:t>embeddings</a:t>
            </a:r>
            <a:r>
              <a:rPr lang="en-US" sz="2000" dirty="0"/>
              <a:t> to infer conservation, </a:t>
            </a:r>
            <a:r>
              <a:rPr lang="en-US" sz="2000" dirty="0" smtClean="0"/>
              <a:t> BLOSUM </a:t>
            </a:r>
            <a:r>
              <a:rPr lang="en-US" sz="2000" dirty="0"/>
              <a:t>substitution </a:t>
            </a:r>
            <a:r>
              <a:rPr lang="en-US" sz="2000" dirty="0" smtClean="0"/>
              <a:t>scores, </a:t>
            </a:r>
            <a:r>
              <a:rPr lang="en-US" sz="2000" dirty="0"/>
              <a:t>substitution </a:t>
            </a:r>
            <a:r>
              <a:rPr lang="en-US" sz="2000" dirty="0" smtClean="0"/>
              <a:t>probabilities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Marquet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i="1" dirty="0">
                <a:solidFill>
                  <a:schemeClr val="bg1">
                    <a:lumMod val="50000"/>
                  </a:schemeClr>
                </a:solidFill>
              </a:rPr>
              <a:t>et al.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PMID:34967936]</a:t>
            </a:r>
            <a:endParaRPr lang="en-US" sz="2000" dirty="0" smtClean="0"/>
          </a:p>
          <a:p>
            <a:r>
              <a:rPr lang="en-US" sz="2000" dirty="0">
                <a:solidFill>
                  <a:srgbClr val="C00000"/>
                </a:solidFill>
              </a:rPr>
              <a:t>SNAP2</a:t>
            </a:r>
            <a:r>
              <a:rPr lang="en-US" sz="2000" dirty="0"/>
              <a:t> </a:t>
            </a:r>
            <a:r>
              <a:rPr lang="en-US" sz="2000" b="1" dirty="0" smtClean="0"/>
              <a:t>supervised learning</a:t>
            </a:r>
            <a:r>
              <a:rPr lang="en-US" sz="2000" dirty="0" smtClean="0"/>
              <a:t>, trained on </a:t>
            </a:r>
            <a:r>
              <a:rPr lang="en-US" sz="2000" dirty="0" smtClean="0"/>
              <a:t>Eff10k</a:t>
            </a:r>
            <a:r>
              <a:rPr lang="en-US" sz="2000" dirty="0" smtClean="0"/>
              <a:t>,  </a:t>
            </a:r>
            <a:r>
              <a:rPr lang="en-US" sz="2000" dirty="0"/>
              <a:t>evolutionary information from sequence alignments, biophysical amino acid properties, secondary structure, solvent accessibility, </a:t>
            </a:r>
            <a:r>
              <a:rPr lang="en-US" sz="2000" dirty="0" smtClean="0"/>
              <a:t>residue flexibility, </a:t>
            </a:r>
            <a:r>
              <a:rPr lang="en-US" sz="2000" dirty="0"/>
              <a:t>SWISS-</a:t>
            </a:r>
            <a:r>
              <a:rPr lang="en-US" sz="2000" dirty="0" err="1"/>
              <a:t>Prot</a:t>
            </a:r>
            <a:r>
              <a:rPr lang="en-US" sz="2000" dirty="0"/>
              <a:t> annotations, predicted binding residues, predicted disordered regions, statistical contact potentials, functional annotations from </a:t>
            </a:r>
            <a:r>
              <a:rPr lang="en-US" sz="2000" dirty="0" err="1"/>
              <a:t>Pfam</a:t>
            </a:r>
            <a:r>
              <a:rPr lang="en-US" sz="2000" dirty="0"/>
              <a:t> and PROSITE, and amino acid property indices from </a:t>
            </a:r>
            <a:r>
              <a:rPr lang="en-US" sz="2000" dirty="0" err="1"/>
              <a:t>Aaindex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[Hecht et al PMID:26110438]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000" dirty="0" err="1" smtClean="0">
                <a:solidFill>
                  <a:srgbClr val="C00000"/>
                </a:solidFill>
              </a:rPr>
              <a:t>AlphaMissense</a:t>
            </a:r>
            <a:r>
              <a:rPr lang="en-GB" sz="2000" dirty="0" smtClean="0"/>
              <a:t> </a:t>
            </a:r>
            <a:r>
              <a:rPr lang="en-GB" sz="2000" dirty="0" smtClean="0"/>
              <a:t>(AM) is </a:t>
            </a:r>
            <a:r>
              <a:rPr lang="en-GB" sz="2000" dirty="0" smtClean="0"/>
              <a:t>based on </a:t>
            </a:r>
            <a:r>
              <a:rPr lang="en-GB" sz="2000" b="1" dirty="0" err="1" smtClean="0"/>
              <a:t>AlphaFold</a:t>
            </a:r>
            <a:r>
              <a:rPr lang="en-GB" sz="2000" b="1" dirty="0" smtClean="0"/>
              <a:t> </a:t>
            </a:r>
            <a:r>
              <a:rPr lang="en-GB" sz="2000" b="1" dirty="0" smtClean="0"/>
              <a:t>u</a:t>
            </a:r>
            <a:r>
              <a:rPr lang="en-US" sz="2000" b="1" dirty="0" err="1" smtClean="0"/>
              <a:t>nsupervised</a:t>
            </a:r>
            <a:r>
              <a:rPr lang="en-US" sz="2000" b="1" dirty="0" smtClean="0"/>
              <a:t> protein language modeling </a:t>
            </a:r>
            <a:r>
              <a:rPr lang="en-US" sz="2000" dirty="0" smtClean="0"/>
              <a:t>to learn amino acid distributions conditioned on sequence context, incorporating structural context by using an </a:t>
            </a:r>
            <a:r>
              <a:rPr lang="en-US" sz="2000" dirty="0" err="1" smtClean="0"/>
              <a:t>AlphaFold</a:t>
            </a:r>
            <a:r>
              <a:rPr lang="en-US" sz="2000" dirty="0" smtClean="0"/>
              <a:t>-derived system; fine-tuning on weak labels from population frequency data, thereby avoiding bias from human-curated </a:t>
            </a:r>
            <a:r>
              <a:rPr lang="en-US" sz="2000" dirty="0" smtClean="0"/>
              <a:t>annotations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[Cheng et al.,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PMID: 37733863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]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000" dirty="0">
                <a:solidFill>
                  <a:srgbClr val="0404A8"/>
                </a:solidFill>
              </a:rPr>
              <a:t>REVEL </a:t>
            </a:r>
            <a:r>
              <a:rPr lang="en-GB" sz="2000" dirty="0"/>
              <a:t> </a:t>
            </a:r>
            <a:r>
              <a:rPr lang="en-GB" sz="2000" dirty="0" smtClean="0"/>
              <a:t>(nucleotide-based) </a:t>
            </a:r>
            <a:r>
              <a:rPr lang="en-GB" sz="2000" b="1" dirty="0" smtClean="0"/>
              <a:t>ensemble </a:t>
            </a:r>
            <a:r>
              <a:rPr lang="en-GB" sz="2000" b="1" dirty="0"/>
              <a:t>method </a:t>
            </a:r>
            <a:r>
              <a:rPr lang="en-GB" sz="2000" dirty="0"/>
              <a:t>for predicting the pathogenicity of missense variants based on a combination of scores from 13 individual tools: </a:t>
            </a:r>
            <a:r>
              <a:rPr lang="en-GB" sz="2000" dirty="0" err="1"/>
              <a:t>MutPred</a:t>
            </a:r>
            <a:r>
              <a:rPr lang="en-GB" sz="2000" dirty="0"/>
              <a:t>, FATHMM v2.3, VEST 3.0, PolyPhen-2, SIFT, PROVEAN, </a:t>
            </a:r>
            <a:r>
              <a:rPr lang="en-GB" sz="2000" dirty="0" err="1"/>
              <a:t>MutationAssessor</a:t>
            </a:r>
            <a:r>
              <a:rPr lang="en-GB" sz="2000" dirty="0"/>
              <a:t>, </a:t>
            </a:r>
            <a:r>
              <a:rPr lang="en-GB" sz="2000" dirty="0" err="1"/>
              <a:t>MutationTaster</a:t>
            </a:r>
            <a:r>
              <a:rPr lang="en-GB" sz="2000" dirty="0"/>
              <a:t>, LRT, GERP++, </a:t>
            </a:r>
            <a:r>
              <a:rPr lang="en-GB" sz="2000" dirty="0" err="1"/>
              <a:t>SiPhy</a:t>
            </a:r>
            <a:r>
              <a:rPr lang="en-GB" sz="2000" dirty="0"/>
              <a:t>, </a:t>
            </a:r>
            <a:r>
              <a:rPr lang="en-GB" sz="2000" dirty="0" err="1"/>
              <a:t>phyloP</a:t>
            </a:r>
            <a:r>
              <a:rPr lang="en-GB" sz="2000" dirty="0"/>
              <a:t>, and </a:t>
            </a:r>
            <a:r>
              <a:rPr lang="en-GB" sz="2000" dirty="0" err="1" smtClean="0"/>
              <a:t>phastCons</a:t>
            </a:r>
            <a:r>
              <a:rPr lang="en-GB" sz="2000" dirty="0" smtClean="0"/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[Ioannidis et al., 27666373]</a:t>
            </a: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3389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6474368"/>
            <a:ext cx="12192000" cy="396000"/>
            <a:chOff x="0" y="6474368"/>
            <a:chExt cx="12192000" cy="396000"/>
          </a:xfrm>
        </p:grpSpPr>
        <p:grpSp>
          <p:nvGrpSpPr>
            <p:cNvPr id="5" name="Csoportba foglalás 4"/>
            <p:cNvGrpSpPr/>
            <p:nvPr/>
          </p:nvGrpSpPr>
          <p:grpSpPr>
            <a:xfrm>
              <a:off x="0" y="6474368"/>
              <a:ext cx="12192000" cy="396000"/>
              <a:chOff x="0" y="6474368"/>
              <a:chExt cx="12192000" cy="396000"/>
            </a:xfrm>
          </p:grpSpPr>
          <p:sp>
            <p:nvSpPr>
              <p:cNvPr id="8" name="Szövegdoboz 7"/>
              <p:cNvSpPr txBox="1"/>
              <p:nvPr/>
            </p:nvSpPr>
            <p:spPr>
              <a:xfrm>
                <a:off x="0" y="6474368"/>
                <a:ext cx="12192000" cy="396000"/>
              </a:xfrm>
              <a:prstGeom prst="rect">
                <a:avLst/>
              </a:prstGeom>
              <a:solidFill>
                <a:srgbClr val="242F62"/>
              </a:solidFill>
            </p:spPr>
            <p:txBody>
              <a:bodyPr wrap="square" rtlCol="0">
                <a:spAutoFit/>
              </a:bodyPr>
              <a:lstStyle/>
              <a:p>
                <a:endParaRPr lang="hu-HU" sz="800" dirty="0"/>
              </a:p>
            </p:txBody>
          </p:sp>
          <p:sp>
            <p:nvSpPr>
              <p:cNvPr id="9" name="Szövegdoboz 8"/>
              <p:cNvSpPr txBox="1"/>
              <p:nvPr/>
            </p:nvSpPr>
            <p:spPr>
              <a:xfrm>
                <a:off x="147145" y="6533069"/>
                <a:ext cx="17291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>
                    <a:solidFill>
                      <a:srgbClr val="EFE09F"/>
                    </a:solidFill>
                  </a:rPr>
                  <a:t>SEMMELWEIS </a:t>
                </a:r>
                <a:r>
                  <a:rPr lang="hu-HU" sz="800" dirty="0">
                    <a:solidFill>
                      <a:srgbClr val="EFE09F"/>
                    </a:solidFill>
                  </a:rPr>
                  <a:t>University 1769</a:t>
                </a:r>
              </a:p>
            </p:txBody>
          </p:sp>
          <p:cxnSp>
            <p:nvCxnSpPr>
              <p:cNvPr id="10" name="Egyenes összekötő 9"/>
              <p:cNvCxnSpPr/>
              <p:nvPr/>
            </p:nvCxnSpPr>
            <p:spPr>
              <a:xfrm>
                <a:off x="2187509" y="6509458"/>
                <a:ext cx="0" cy="325820"/>
              </a:xfrm>
              <a:prstGeom prst="line">
                <a:avLst/>
              </a:prstGeom>
              <a:ln w="9525">
                <a:solidFill>
                  <a:srgbClr val="EFE0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Szövegdoboz 10"/>
              <p:cNvSpPr txBox="1"/>
              <p:nvPr/>
            </p:nvSpPr>
            <p:spPr>
              <a:xfrm>
                <a:off x="2498745" y="6533069"/>
                <a:ext cx="318317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EFE09F"/>
                    </a:solidFill>
                  </a:rPr>
                  <a:t>Department of Biophysics and Radiation Biology</a:t>
                </a:r>
                <a:endParaRPr lang="en-US" sz="800" dirty="0">
                  <a:solidFill>
                    <a:srgbClr val="EFE09F"/>
                  </a:solidFill>
                </a:endParaRPr>
              </a:p>
            </p:txBody>
          </p:sp>
          <p:cxnSp>
            <p:nvCxnSpPr>
              <p:cNvPr id="12" name="Egyenes összekötő 11"/>
              <p:cNvCxnSpPr/>
              <p:nvPr/>
            </p:nvCxnSpPr>
            <p:spPr>
              <a:xfrm>
                <a:off x="5993160" y="6509458"/>
                <a:ext cx="0" cy="325820"/>
              </a:xfrm>
              <a:prstGeom prst="line">
                <a:avLst/>
              </a:prstGeom>
              <a:ln w="9525">
                <a:solidFill>
                  <a:srgbClr val="EFE0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Szövegdoboz 12"/>
              <p:cNvSpPr txBox="1"/>
              <p:nvPr/>
            </p:nvSpPr>
            <p:spPr>
              <a:xfrm>
                <a:off x="6304396" y="6533069"/>
                <a:ext cx="32805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EFE09F"/>
                    </a:solidFill>
                  </a:rPr>
                  <a:t>HUN-REN</a:t>
                </a:r>
                <a:r>
                  <a:rPr lang="hu-HU" sz="1200" dirty="0">
                    <a:solidFill>
                      <a:srgbClr val="EFE09F"/>
                    </a:solidFill>
                  </a:rPr>
                  <a:t>-SE</a:t>
                </a:r>
                <a:r>
                  <a:rPr lang="en-US" sz="1200" dirty="0">
                    <a:solidFill>
                      <a:srgbClr val="EFE09F"/>
                    </a:solidFill>
                  </a:rPr>
                  <a:t> Biophysical Virology Research Group</a:t>
                </a:r>
                <a:endParaRPr lang="en-US" sz="800" dirty="0">
                  <a:solidFill>
                    <a:srgbClr val="EFE09F"/>
                  </a:solidFill>
                </a:endParaRPr>
              </a:p>
            </p:txBody>
          </p:sp>
        </p:grpSp>
        <p:cxnSp>
          <p:nvCxnSpPr>
            <p:cNvPr id="6" name="Egyenes összekötő 5"/>
            <p:cNvCxnSpPr/>
            <p:nvPr/>
          </p:nvCxnSpPr>
          <p:spPr>
            <a:xfrm>
              <a:off x="11036729" y="6509458"/>
              <a:ext cx="0" cy="325820"/>
            </a:xfrm>
            <a:prstGeom prst="line">
              <a:avLst/>
            </a:prstGeom>
            <a:ln w="9525">
              <a:solidFill>
                <a:srgbClr val="EFE0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Szövegdoboz 6"/>
            <p:cNvSpPr txBox="1"/>
            <p:nvPr/>
          </p:nvSpPr>
          <p:spPr>
            <a:xfrm>
              <a:off x="11148156" y="6533069"/>
              <a:ext cx="921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>
                  <a:solidFill>
                    <a:srgbClr val="EFE09F"/>
                  </a:solidFill>
                </a:rPr>
                <a:t>hegelab.org</a:t>
              </a:r>
              <a:endParaRPr lang="en-US" sz="800" dirty="0">
                <a:solidFill>
                  <a:srgbClr val="EFE09F"/>
                </a:solidFill>
              </a:endParaRPr>
            </a:p>
          </p:txBody>
        </p:sp>
      </p:grpSp>
      <p:sp>
        <p:nvSpPr>
          <p:cNvPr id="15" name="Cím 1"/>
          <p:cNvSpPr txBox="1">
            <a:spLocks/>
          </p:cNvSpPr>
          <p:nvPr/>
        </p:nvSpPr>
        <p:spPr>
          <a:xfrm>
            <a:off x="29955" y="-28136"/>
            <a:ext cx="6828045" cy="90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 smtClean="0"/>
              <a:t> </a:t>
            </a:r>
            <a:r>
              <a:rPr lang="hu-HU" sz="4400" dirty="0" smtClean="0"/>
              <a:t>AlphaMissense.hegelab.org</a:t>
            </a:r>
            <a:endParaRPr lang="en-US" sz="4400" dirty="0"/>
          </a:p>
        </p:txBody>
      </p:sp>
      <p:sp>
        <p:nvSpPr>
          <p:cNvPr id="19" name="Szövegdoboz 18">
            <a:extLst>
              <a:ext uri="{FF2B5EF4-FFF2-40B4-BE49-F238E27FC236}">
                <a16:creationId xmlns="" xmlns:a16="http://schemas.microsoft.com/office/drawing/2014/main" id="{D09C8D00-0E64-323D-C8EA-57A6F0980B51}"/>
              </a:ext>
            </a:extLst>
          </p:cNvPr>
          <p:cNvSpPr txBox="1"/>
          <p:nvPr/>
        </p:nvSpPr>
        <p:spPr>
          <a:xfrm>
            <a:off x="7870498" y="1602888"/>
            <a:ext cx="40494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Collecting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ABC </a:t>
            </a:r>
            <a:r>
              <a:rPr lang="hu-HU" dirty="0" err="1"/>
              <a:t>proteins</a:t>
            </a:r>
            <a:endParaRPr lang="hu-HU" dirty="0"/>
          </a:p>
          <a:p>
            <a:r>
              <a:rPr lang="hu-HU" dirty="0"/>
              <a:t>Tested </a:t>
            </a:r>
            <a:r>
              <a:rPr lang="hu-HU" dirty="0" err="1"/>
              <a:t>different</a:t>
            </a:r>
            <a:r>
              <a:rPr lang="hu-HU" dirty="0"/>
              <a:t> </a:t>
            </a:r>
            <a:r>
              <a:rPr lang="hu-HU" dirty="0" err="1"/>
              <a:t>groups</a:t>
            </a:r>
            <a:r>
              <a:rPr lang="hu-HU" dirty="0"/>
              <a:t> of </a:t>
            </a:r>
            <a:r>
              <a:rPr lang="hu-HU" dirty="0" err="1"/>
              <a:t>proteins</a:t>
            </a:r>
            <a:endParaRPr lang="hu-HU" dirty="0"/>
          </a:p>
          <a:p>
            <a:r>
              <a:rPr lang="hu-HU" dirty="0" err="1"/>
              <a:t>Presented</a:t>
            </a:r>
            <a:r>
              <a:rPr lang="hu-HU" dirty="0"/>
              <a:t> in a </a:t>
            </a:r>
            <a:r>
              <a:rPr lang="hu-HU" dirty="0" err="1"/>
              <a:t>simple</a:t>
            </a:r>
            <a:r>
              <a:rPr lang="hu-HU" dirty="0"/>
              <a:t>, </a:t>
            </a:r>
            <a:r>
              <a:rPr lang="hu-HU" dirty="0" err="1"/>
              <a:t>easy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access</a:t>
            </a:r>
            <a:r>
              <a:rPr lang="hu-HU" dirty="0"/>
              <a:t> </a:t>
            </a:r>
            <a:r>
              <a:rPr lang="hu-HU" dirty="0" err="1"/>
              <a:t>way</a:t>
            </a:r>
            <a:endParaRPr lang="hu-HU" dirty="0"/>
          </a:p>
        </p:txBody>
      </p:sp>
      <p:pic>
        <p:nvPicPr>
          <p:cNvPr id="1026" name="Picture 2" descr="https://www.science.org/cms/10.1126/science.adg7492/asset/e028b855-19a9-40ab-a39f-759afedb5b22/assets/images/large/science.adg7492-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6" y="1621320"/>
            <a:ext cx="4091585" cy="412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zövegdoboz 2"/>
          <p:cNvSpPr txBox="1">
            <a:spLocks noChangeArrowheads="1"/>
          </p:cNvSpPr>
          <p:nvPr/>
        </p:nvSpPr>
        <p:spPr bwMode="auto">
          <a:xfrm>
            <a:off x="5029041" y="1624565"/>
            <a:ext cx="21339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 dirty="0" err="1">
                <a:latin typeface="Palatino Linotype" panose="02040502050505030304" pitchFamily="18" charset="0"/>
              </a:rPr>
              <a:t>Cheng</a:t>
            </a:r>
            <a:r>
              <a:rPr lang="en-US" altLang="hu-HU" sz="1400" dirty="0">
                <a:latin typeface="Palatino Linotype" panose="02040502050505030304" pitchFamily="18" charset="0"/>
              </a:rPr>
              <a:t> </a:t>
            </a:r>
            <a:r>
              <a:rPr lang="en-US" altLang="hu-HU" sz="1400" i="1" dirty="0">
                <a:latin typeface="Palatino Linotype" panose="02040502050505030304" pitchFamily="18" charset="0"/>
              </a:rPr>
              <a:t>et al. </a:t>
            </a:r>
            <a:r>
              <a:rPr lang="hu-HU" altLang="hu-HU" sz="1400" dirty="0">
                <a:latin typeface="Palatino Linotype" panose="02040502050505030304" pitchFamily="18" charset="0"/>
              </a:rPr>
              <a:t>Science </a:t>
            </a:r>
            <a:r>
              <a:rPr lang="en-US" altLang="hu-HU" sz="1400" dirty="0">
                <a:latin typeface="Palatino Linotype" panose="02040502050505030304" pitchFamily="18" charset="0"/>
              </a:rPr>
              <a:t>202</a:t>
            </a:r>
            <a:r>
              <a:rPr lang="hu-HU" altLang="hu-HU" sz="1400" dirty="0">
                <a:latin typeface="Palatino Linotype" panose="02040502050505030304" pitchFamily="18" charset="0"/>
              </a:rPr>
              <a:t>3</a:t>
            </a:r>
            <a:endParaRPr lang="en-US" altLang="hu-HU" sz="1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3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325" y="1306835"/>
            <a:ext cx="7762875" cy="4841552"/>
          </a:xfrm>
          <a:prstGeom prst="rect">
            <a:avLst/>
          </a:prstGeom>
        </p:spPr>
      </p:pic>
      <p:sp>
        <p:nvSpPr>
          <p:cNvPr id="19" name="Szövegdoboz 2"/>
          <p:cNvSpPr txBox="1">
            <a:spLocks noChangeArrowheads="1"/>
          </p:cNvSpPr>
          <p:nvPr/>
        </p:nvSpPr>
        <p:spPr bwMode="auto">
          <a:xfrm>
            <a:off x="6096000" y="921003"/>
            <a:ext cx="21965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Tordai</a:t>
            </a:r>
            <a:r>
              <a:rPr lang="en-US" altLang="hu-HU" sz="1400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altLang="hu-HU" sz="1400" i="1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et al. </a:t>
            </a:r>
            <a:r>
              <a:rPr lang="hu-HU" altLang="hu-HU" sz="1400" dirty="0" err="1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Sci</a:t>
            </a:r>
            <a:r>
              <a:rPr lang="hu-HU" altLang="hu-HU" sz="1400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 Data </a:t>
            </a:r>
            <a:r>
              <a:rPr lang="en-US" altLang="hu-HU" sz="1400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202</a:t>
            </a:r>
            <a:r>
              <a:rPr lang="hu-HU" altLang="hu-HU" sz="1400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4</a:t>
            </a:r>
            <a:endParaRPr lang="en-US" altLang="hu-HU" sz="1400" dirty="0">
              <a:solidFill>
                <a:schemeClr val="bg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0" y="6474368"/>
            <a:ext cx="12192000" cy="396000"/>
            <a:chOff x="0" y="6474368"/>
            <a:chExt cx="12192000" cy="396000"/>
          </a:xfrm>
        </p:grpSpPr>
        <p:grpSp>
          <p:nvGrpSpPr>
            <p:cNvPr id="16" name="Csoportba foglalás 15"/>
            <p:cNvGrpSpPr/>
            <p:nvPr/>
          </p:nvGrpSpPr>
          <p:grpSpPr>
            <a:xfrm>
              <a:off x="0" y="6474368"/>
              <a:ext cx="12192000" cy="396000"/>
              <a:chOff x="0" y="6474368"/>
              <a:chExt cx="12192000" cy="396000"/>
            </a:xfrm>
          </p:grpSpPr>
          <p:sp>
            <p:nvSpPr>
              <p:cNvPr id="20" name="Szövegdoboz 19"/>
              <p:cNvSpPr txBox="1"/>
              <p:nvPr/>
            </p:nvSpPr>
            <p:spPr>
              <a:xfrm>
                <a:off x="0" y="6474368"/>
                <a:ext cx="12192000" cy="396000"/>
              </a:xfrm>
              <a:prstGeom prst="rect">
                <a:avLst/>
              </a:prstGeom>
              <a:solidFill>
                <a:srgbClr val="242F62"/>
              </a:solidFill>
            </p:spPr>
            <p:txBody>
              <a:bodyPr wrap="square" rtlCol="0">
                <a:spAutoFit/>
              </a:bodyPr>
              <a:lstStyle/>
              <a:p>
                <a:endParaRPr lang="hu-HU" sz="800" dirty="0"/>
              </a:p>
            </p:txBody>
          </p:sp>
          <p:sp>
            <p:nvSpPr>
              <p:cNvPr id="21" name="Szövegdoboz 20"/>
              <p:cNvSpPr txBox="1"/>
              <p:nvPr/>
            </p:nvSpPr>
            <p:spPr>
              <a:xfrm>
                <a:off x="147145" y="6533069"/>
                <a:ext cx="17547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>
                    <a:solidFill>
                      <a:srgbClr val="EFE09F"/>
                    </a:solidFill>
                  </a:rPr>
                  <a:t>SEMMELWEIS </a:t>
                </a:r>
                <a:r>
                  <a:rPr lang="hu-HU" sz="800" dirty="0">
                    <a:solidFill>
                      <a:srgbClr val="EFE09F"/>
                    </a:solidFill>
                  </a:rPr>
                  <a:t>University, 1769</a:t>
                </a:r>
              </a:p>
            </p:txBody>
          </p:sp>
          <p:cxnSp>
            <p:nvCxnSpPr>
              <p:cNvPr id="22" name="Egyenes összekötő 21"/>
              <p:cNvCxnSpPr/>
              <p:nvPr/>
            </p:nvCxnSpPr>
            <p:spPr>
              <a:xfrm>
                <a:off x="2187509" y="6509458"/>
                <a:ext cx="0" cy="325820"/>
              </a:xfrm>
              <a:prstGeom prst="line">
                <a:avLst/>
              </a:prstGeom>
              <a:ln w="9525">
                <a:solidFill>
                  <a:srgbClr val="EFE0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Szövegdoboz 22"/>
              <p:cNvSpPr txBox="1"/>
              <p:nvPr/>
            </p:nvSpPr>
            <p:spPr>
              <a:xfrm>
                <a:off x="2498745" y="6533069"/>
                <a:ext cx="29455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>
                    <a:solidFill>
                      <a:srgbClr val="EFE09F"/>
                    </a:solidFill>
                  </a:rPr>
                  <a:t>Institute of </a:t>
                </a:r>
                <a:r>
                  <a:rPr lang="hu-HU" sz="1200" dirty="0" err="1">
                    <a:solidFill>
                      <a:srgbClr val="EFE09F"/>
                    </a:solidFill>
                  </a:rPr>
                  <a:t>Biophysics</a:t>
                </a:r>
                <a:r>
                  <a:rPr lang="hu-HU" sz="1200" dirty="0">
                    <a:solidFill>
                      <a:srgbClr val="EFE09F"/>
                    </a:solidFill>
                  </a:rPr>
                  <a:t> and </a:t>
                </a:r>
                <a:r>
                  <a:rPr lang="hu-HU" sz="1200" dirty="0" err="1">
                    <a:solidFill>
                      <a:srgbClr val="EFE09F"/>
                    </a:solidFill>
                  </a:rPr>
                  <a:t>Radiation</a:t>
                </a:r>
                <a:r>
                  <a:rPr lang="hu-HU" sz="1200" dirty="0">
                    <a:solidFill>
                      <a:srgbClr val="EFE09F"/>
                    </a:solidFill>
                  </a:rPr>
                  <a:t> </a:t>
                </a:r>
                <a:r>
                  <a:rPr lang="hu-HU" sz="1200" dirty="0" err="1">
                    <a:solidFill>
                      <a:srgbClr val="EFE09F"/>
                    </a:solidFill>
                  </a:rPr>
                  <a:t>Biology</a:t>
                </a:r>
                <a:endParaRPr lang="en-US" sz="800" dirty="0">
                  <a:solidFill>
                    <a:srgbClr val="EFE09F"/>
                  </a:solidFill>
                </a:endParaRPr>
              </a:p>
            </p:txBody>
          </p:sp>
          <p:cxnSp>
            <p:nvCxnSpPr>
              <p:cNvPr id="24" name="Egyenes összekötő 23"/>
              <p:cNvCxnSpPr/>
              <p:nvPr/>
            </p:nvCxnSpPr>
            <p:spPr>
              <a:xfrm>
                <a:off x="5993160" y="6509458"/>
                <a:ext cx="0" cy="325820"/>
              </a:xfrm>
              <a:prstGeom prst="line">
                <a:avLst/>
              </a:prstGeom>
              <a:ln w="9525">
                <a:solidFill>
                  <a:srgbClr val="EFE0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Szövegdoboz 24"/>
              <p:cNvSpPr txBox="1"/>
              <p:nvPr/>
            </p:nvSpPr>
            <p:spPr>
              <a:xfrm>
                <a:off x="6304396" y="6533069"/>
                <a:ext cx="33863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EFE09F"/>
                    </a:solidFill>
                  </a:rPr>
                  <a:t>HUN-REN</a:t>
                </a:r>
                <a:r>
                  <a:rPr lang="hu-HU" sz="1200" dirty="0">
                    <a:solidFill>
                      <a:srgbClr val="EFE09F"/>
                    </a:solidFill>
                  </a:rPr>
                  <a:t>-SU</a:t>
                </a:r>
                <a:r>
                  <a:rPr lang="en-US" sz="1200" dirty="0">
                    <a:solidFill>
                      <a:srgbClr val="EFE09F"/>
                    </a:solidFill>
                  </a:rPr>
                  <a:t> </a:t>
                </a:r>
                <a:r>
                  <a:rPr lang="hu-HU" sz="1200" dirty="0" err="1">
                    <a:solidFill>
                      <a:srgbClr val="EFE09F"/>
                    </a:solidFill>
                  </a:rPr>
                  <a:t>Biophysical</a:t>
                </a:r>
                <a:r>
                  <a:rPr lang="hu-HU" sz="1200" dirty="0">
                    <a:solidFill>
                      <a:srgbClr val="EFE09F"/>
                    </a:solidFill>
                  </a:rPr>
                  <a:t> </a:t>
                </a:r>
                <a:r>
                  <a:rPr lang="hu-HU" sz="1200" dirty="0" err="1">
                    <a:solidFill>
                      <a:srgbClr val="EFE09F"/>
                    </a:solidFill>
                  </a:rPr>
                  <a:t>Viorology</a:t>
                </a:r>
                <a:r>
                  <a:rPr lang="hu-HU" sz="1200" dirty="0">
                    <a:solidFill>
                      <a:srgbClr val="EFE09F"/>
                    </a:solidFill>
                  </a:rPr>
                  <a:t> Research Group</a:t>
                </a:r>
                <a:endParaRPr lang="en-US" sz="800" dirty="0">
                  <a:solidFill>
                    <a:srgbClr val="EFE09F"/>
                  </a:solidFill>
                </a:endParaRPr>
              </a:p>
            </p:txBody>
          </p:sp>
        </p:grpSp>
        <p:cxnSp>
          <p:nvCxnSpPr>
            <p:cNvPr id="17" name="Egyenes összekötő 16"/>
            <p:cNvCxnSpPr/>
            <p:nvPr/>
          </p:nvCxnSpPr>
          <p:spPr>
            <a:xfrm>
              <a:off x="11036729" y="6509458"/>
              <a:ext cx="0" cy="325820"/>
            </a:xfrm>
            <a:prstGeom prst="line">
              <a:avLst/>
            </a:prstGeom>
            <a:ln w="9525">
              <a:solidFill>
                <a:srgbClr val="EFE0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Szövegdoboz 17"/>
            <p:cNvSpPr txBox="1"/>
            <p:nvPr/>
          </p:nvSpPr>
          <p:spPr>
            <a:xfrm>
              <a:off x="11148156" y="6533069"/>
              <a:ext cx="921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>
                  <a:solidFill>
                    <a:srgbClr val="EFE09F"/>
                  </a:solidFill>
                </a:rPr>
                <a:t>hegelab.org</a:t>
              </a:r>
              <a:endParaRPr lang="en-US" sz="800" dirty="0">
                <a:solidFill>
                  <a:srgbClr val="EFE09F"/>
                </a:solidFill>
              </a:endParaRPr>
            </a:p>
          </p:txBody>
        </p:sp>
      </p:grpSp>
      <p:sp>
        <p:nvSpPr>
          <p:cNvPr id="26" name="Cím 1"/>
          <p:cNvSpPr txBox="1">
            <a:spLocks/>
          </p:cNvSpPr>
          <p:nvPr/>
        </p:nvSpPr>
        <p:spPr>
          <a:xfrm>
            <a:off x="29955" y="-40836"/>
            <a:ext cx="6828045" cy="90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 smtClean="0"/>
              <a:t> </a:t>
            </a:r>
            <a:r>
              <a:rPr lang="hu-HU" sz="4400" dirty="0" smtClean="0"/>
              <a:t>AlphaMissense.hegelab.org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3298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ím 1">
            <a:extLst>
              <a:ext uri="{FF2B5EF4-FFF2-40B4-BE49-F238E27FC236}">
                <a16:creationId xmlns="" xmlns:a16="http://schemas.microsoft.com/office/drawing/2014/main" id="{979299F3-AFC6-2C02-3920-024DAF128CB5}"/>
              </a:ext>
            </a:extLst>
          </p:cNvPr>
          <p:cNvSpPr txBox="1">
            <a:spLocks/>
          </p:cNvSpPr>
          <p:nvPr/>
        </p:nvSpPr>
        <p:spPr>
          <a:xfrm>
            <a:off x="233155" y="9964"/>
            <a:ext cx="10515600" cy="90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701800" algn="l"/>
              </a:tabLst>
            </a:pPr>
            <a:r>
              <a:rPr lang="en-US" sz="4400" dirty="0" smtClean="0"/>
              <a:t>Training: Eff10k (SNAP2) </a:t>
            </a:r>
            <a:r>
              <a:rPr lang="en-US" sz="4400" dirty="0" smtClean="0"/>
              <a:t>data set</a:t>
            </a:r>
            <a:endParaRPr lang="en-US" sz="4400" dirty="0"/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0" y="6474368"/>
            <a:ext cx="12192000" cy="360910"/>
            <a:chOff x="0" y="6474368"/>
            <a:chExt cx="12192000" cy="360910"/>
          </a:xfrm>
        </p:grpSpPr>
        <p:grpSp>
          <p:nvGrpSpPr>
            <p:cNvPr id="20" name="Csoportba foglalás 19"/>
            <p:cNvGrpSpPr/>
            <p:nvPr/>
          </p:nvGrpSpPr>
          <p:grpSpPr>
            <a:xfrm>
              <a:off x="0" y="6474368"/>
              <a:ext cx="12192000" cy="360910"/>
              <a:chOff x="0" y="6474368"/>
              <a:chExt cx="12192000" cy="360910"/>
            </a:xfrm>
          </p:grpSpPr>
          <p:sp>
            <p:nvSpPr>
              <p:cNvPr id="23" name="Szövegdoboz 22"/>
              <p:cNvSpPr txBox="1"/>
              <p:nvPr/>
            </p:nvSpPr>
            <p:spPr>
              <a:xfrm>
                <a:off x="0" y="6474368"/>
                <a:ext cx="12192000" cy="215444"/>
              </a:xfrm>
              <a:prstGeom prst="rect">
                <a:avLst/>
              </a:prstGeom>
              <a:solidFill>
                <a:srgbClr val="242F62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800" dirty="0"/>
              </a:p>
            </p:txBody>
          </p:sp>
          <p:sp>
            <p:nvSpPr>
              <p:cNvPr id="24" name="Szövegdoboz 23"/>
              <p:cNvSpPr txBox="1"/>
              <p:nvPr/>
            </p:nvSpPr>
            <p:spPr>
              <a:xfrm>
                <a:off x="147145" y="6533069"/>
                <a:ext cx="17547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EFE09F"/>
                    </a:solidFill>
                  </a:rPr>
                  <a:t>SEMMELWEIS </a:t>
                </a:r>
                <a:r>
                  <a:rPr lang="en-US" sz="800" dirty="0" smtClean="0">
                    <a:solidFill>
                      <a:srgbClr val="EFE09F"/>
                    </a:solidFill>
                  </a:rPr>
                  <a:t>University, 1769</a:t>
                </a:r>
                <a:endParaRPr lang="en-US" sz="800" dirty="0">
                  <a:solidFill>
                    <a:srgbClr val="EFE09F"/>
                  </a:solidFill>
                </a:endParaRPr>
              </a:p>
            </p:txBody>
          </p:sp>
          <p:cxnSp>
            <p:nvCxnSpPr>
              <p:cNvPr id="25" name="Egyenes összekötő 24"/>
              <p:cNvCxnSpPr/>
              <p:nvPr/>
            </p:nvCxnSpPr>
            <p:spPr>
              <a:xfrm>
                <a:off x="2187509" y="6509458"/>
                <a:ext cx="0" cy="325820"/>
              </a:xfrm>
              <a:prstGeom prst="line">
                <a:avLst/>
              </a:prstGeom>
              <a:ln w="9525">
                <a:solidFill>
                  <a:srgbClr val="EFE0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Szövegdoboz 25"/>
              <p:cNvSpPr txBox="1"/>
              <p:nvPr/>
            </p:nvSpPr>
            <p:spPr>
              <a:xfrm>
                <a:off x="2498745" y="6533069"/>
                <a:ext cx="29455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EFE09F"/>
                    </a:solidFill>
                  </a:rPr>
                  <a:t>Institute of Biophysics and Radiation Biology</a:t>
                </a:r>
                <a:endParaRPr lang="en-US" sz="800" dirty="0">
                  <a:solidFill>
                    <a:srgbClr val="EFE09F"/>
                  </a:solidFill>
                </a:endParaRPr>
              </a:p>
            </p:txBody>
          </p:sp>
          <p:cxnSp>
            <p:nvCxnSpPr>
              <p:cNvPr id="27" name="Egyenes összekötő 26"/>
              <p:cNvCxnSpPr/>
              <p:nvPr/>
            </p:nvCxnSpPr>
            <p:spPr>
              <a:xfrm>
                <a:off x="5993160" y="6509458"/>
                <a:ext cx="0" cy="325820"/>
              </a:xfrm>
              <a:prstGeom prst="line">
                <a:avLst/>
              </a:prstGeom>
              <a:ln w="9525">
                <a:solidFill>
                  <a:srgbClr val="EFE0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Szövegdoboz 27"/>
              <p:cNvSpPr txBox="1"/>
              <p:nvPr/>
            </p:nvSpPr>
            <p:spPr>
              <a:xfrm>
                <a:off x="6304396" y="6533069"/>
                <a:ext cx="33863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EFE09F"/>
                    </a:solidFill>
                  </a:rPr>
                  <a:t>HUN-REN-SU Biophysical </a:t>
                </a:r>
                <a:r>
                  <a:rPr lang="en-US" sz="1200" dirty="0" err="1" smtClean="0">
                    <a:solidFill>
                      <a:srgbClr val="EFE09F"/>
                    </a:solidFill>
                  </a:rPr>
                  <a:t>Viorology</a:t>
                </a:r>
                <a:r>
                  <a:rPr lang="en-US" sz="1200" dirty="0" smtClean="0">
                    <a:solidFill>
                      <a:srgbClr val="EFE09F"/>
                    </a:solidFill>
                  </a:rPr>
                  <a:t> Research Group</a:t>
                </a:r>
                <a:endParaRPr lang="en-US" sz="800" dirty="0">
                  <a:solidFill>
                    <a:srgbClr val="EFE09F"/>
                  </a:solidFill>
                </a:endParaRPr>
              </a:p>
            </p:txBody>
          </p:sp>
        </p:grpSp>
        <p:cxnSp>
          <p:nvCxnSpPr>
            <p:cNvPr id="21" name="Egyenes összekötő 20"/>
            <p:cNvCxnSpPr/>
            <p:nvPr/>
          </p:nvCxnSpPr>
          <p:spPr>
            <a:xfrm>
              <a:off x="11036729" y="6509458"/>
              <a:ext cx="0" cy="325820"/>
            </a:xfrm>
            <a:prstGeom prst="line">
              <a:avLst/>
            </a:prstGeom>
            <a:ln w="9525">
              <a:solidFill>
                <a:srgbClr val="EFE0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Szövegdoboz 21"/>
            <p:cNvSpPr txBox="1"/>
            <p:nvPr/>
          </p:nvSpPr>
          <p:spPr>
            <a:xfrm>
              <a:off x="11148156" y="6533069"/>
              <a:ext cx="921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EFE09F"/>
                  </a:solidFill>
                </a:rPr>
                <a:t>hegelab.org</a:t>
              </a:r>
              <a:endParaRPr lang="en-US" sz="800" dirty="0">
                <a:solidFill>
                  <a:srgbClr val="EFE09F"/>
                </a:solidFill>
              </a:endParaRPr>
            </a:p>
          </p:txBody>
        </p:sp>
      </p:grpSp>
      <p:sp>
        <p:nvSpPr>
          <p:cNvPr id="2" name="Szövegdoboz 1"/>
          <p:cNvSpPr txBox="1"/>
          <p:nvPr/>
        </p:nvSpPr>
        <p:spPr>
          <a:xfrm>
            <a:off x="395720" y="1846798"/>
            <a:ext cx="1094716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method ‘A’</a:t>
            </a:r>
            <a:r>
              <a:rPr lang="en-US" dirty="0" smtClean="0"/>
              <a:t>: </a:t>
            </a:r>
            <a:r>
              <a:rPr lang="en-US" dirty="0" smtClean="0"/>
              <a:t>10-fold </a:t>
            </a:r>
            <a:r>
              <a:rPr lang="en-US" dirty="0" smtClean="0"/>
              <a:t>cross </a:t>
            </a:r>
            <a:r>
              <a:rPr lang="en-US" dirty="0" smtClean="0"/>
              <a:t>validation with valid and test, </a:t>
            </a:r>
            <a:r>
              <a:rPr lang="en-US" dirty="0" smtClean="0"/>
              <a:t>10 different trained </a:t>
            </a:r>
            <a:r>
              <a:rPr lang="en-US" dirty="0" smtClean="0"/>
              <a:t>models, averages</a:t>
            </a:r>
          </a:p>
          <a:p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        </a:t>
            </a:r>
            <a:r>
              <a:rPr lang="en-US" dirty="0"/>
              <a:t> test fold was not involved in the training of a particular model, independent  </a:t>
            </a:r>
            <a:r>
              <a:rPr lang="en-US" dirty="0" smtClean="0"/>
              <a:t>(Fold 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method ‘B’</a:t>
            </a:r>
            <a:r>
              <a:rPr lang="en-US" dirty="0" smtClean="0"/>
              <a:t>:  </a:t>
            </a:r>
            <a:r>
              <a:rPr lang="en-US" dirty="0" smtClean="0"/>
              <a:t>9-fold </a:t>
            </a:r>
            <a:r>
              <a:rPr lang="en-US" dirty="0"/>
              <a:t>cross </a:t>
            </a:r>
            <a:r>
              <a:rPr lang="en-US" dirty="0" smtClean="0"/>
              <a:t>validation </a:t>
            </a:r>
            <a:r>
              <a:rPr lang="en-US" dirty="0"/>
              <a:t>with valid and test, </a:t>
            </a:r>
            <a:r>
              <a:rPr lang="en-US" dirty="0" smtClean="0"/>
              <a:t>9 </a:t>
            </a:r>
            <a:r>
              <a:rPr lang="en-US" dirty="0"/>
              <a:t>different trained </a:t>
            </a:r>
            <a:r>
              <a:rPr lang="en-US" dirty="0" smtClean="0"/>
              <a:t>models, averages</a:t>
            </a:r>
          </a:p>
          <a:p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 smtClean="0"/>
              <a:t>test fold and Fold 0 was not involved in the training of a particular model, </a:t>
            </a:r>
            <a:r>
              <a:rPr lang="en-US" dirty="0"/>
              <a:t>independent (Fold </a:t>
            </a:r>
            <a:r>
              <a:rPr lang="en-US" dirty="0" err="1"/>
              <a:t>i</a:t>
            </a:r>
            <a:r>
              <a:rPr lang="en-US" dirty="0"/>
              <a:t>, Fold </a:t>
            </a:r>
            <a:r>
              <a:rPr lang="en-US" dirty="0" err="1"/>
              <a:t>i</a:t>
            </a:r>
            <a:r>
              <a:rPr lang="en-US" dirty="0"/>
              <a:t> + Fold 0)</a:t>
            </a:r>
          </a:p>
          <a:p>
            <a:endParaRPr lang="en-US" dirty="0"/>
          </a:p>
        </p:txBody>
      </p:sp>
      <p:sp>
        <p:nvSpPr>
          <p:cNvPr id="15" name="Cím 1">
            <a:extLst>
              <a:ext uri="{FF2B5EF4-FFF2-40B4-BE49-F238E27FC236}">
                <a16:creationId xmlns="" xmlns:a16="http://schemas.microsoft.com/office/drawing/2014/main" id="{979299F3-AFC6-2C02-3920-024DAF128CB5}"/>
              </a:ext>
            </a:extLst>
          </p:cNvPr>
          <p:cNvSpPr txBox="1">
            <a:spLocks/>
          </p:cNvSpPr>
          <p:nvPr/>
        </p:nvSpPr>
        <p:spPr>
          <a:xfrm>
            <a:off x="258554" y="3464364"/>
            <a:ext cx="12555746" cy="90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 smtClean="0"/>
              <a:t>Inference: </a:t>
            </a:r>
            <a:r>
              <a:rPr lang="en-US" sz="4100" b="1" dirty="0" err="1" smtClean="0"/>
              <a:t>ClinVar</a:t>
            </a:r>
            <a:r>
              <a:rPr lang="en-US" sz="4100" dirty="0" smtClean="0"/>
              <a:t>, </a:t>
            </a:r>
            <a:r>
              <a:rPr lang="en-US" sz="4100" b="1" dirty="0" smtClean="0"/>
              <a:t>PMD4k</a:t>
            </a:r>
            <a:r>
              <a:rPr lang="en-US" sz="4100" dirty="0" smtClean="0"/>
              <a:t>,</a:t>
            </a:r>
            <a:r>
              <a:rPr lang="en-US" sz="4100" b="1" dirty="0" smtClean="0"/>
              <a:t> </a:t>
            </a:r>
            <a:r>
              <a:rPr lang="en-US" sz="4100" b="1" dirty="0" smtClean="0"/>
              <a:t>AM</a:t>
            </a:r>
            <a:r>
              <a:rPr lang="en-US" sz="4100" dirty="0"/>
              <a:t>, </a:t>
            </a:r>
            <a:r>
              <a:rPr lang="en-US" sz="4100" b="1" dirty="0" smtClean="0"/>
              <a:t>REVEL</a:t>
            </a:r>
            <a:r>
              <a:rPr lang="en-US" sz="4000" dirty="0" smtClean="0"/>
              <a:t>, </a:t>
            </a:r>
            <a:r>
              <a:rPr lang="en-US" sz="3000" dirty="0" smtClean="0"/>
              <a:t>ProteinGym1</a:t>
            </a:r>
            <a:r>
              <a:rPr lang="en-US" sz="4400" dirty="0" smtClean="0"/>
              <a:t> data sets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28721" y="4368800"/>
            <a:ext cx="117632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subset of </a:t>
            </a:r>
            <a:r>
              <a:rPr lang="en-GB" dirty="0" err="1" smtClean="0"/>
              <a:t>ClinVar</a:t>
            </a:r>
            <a:r>
              <a:rPr lang="en-GB" dirty="0" smtClean="0"/>
              <a:t> data set</a:t>
            </a:r>
            <a:r>
              <a:rPr lang="en-GB" dirty="0" smtClean="0"/>
              <a:t>, not similar in sequence to the </a:t>
            </a:r>
            <a:r>
              <a:rPr lang="en-GB" dirty="0" smtClean="0"/>
              <a:t>training and validation sets, </a:t>
            </a:r>
            <a:r>
              <a:rPr lang="en-GB" dirty="0" smtClean="0"/>
              <a:t>ensemble </a:t>
            </a:r>
            <a:r>
              <a:rPr lang="en-GB" dirty="0" smtClean="0"/>
              <a:t>predictions </a:t>
            </a:r>
            <a:br>
              <a:rPr lang="en-GB" dirty="0" smtClean="0"/>
            </a:br>
            <a:r>
              <a:rPr lang="en-GB" dirty="0" smtClean="0"/>
              <a:t>                                                                                 </a:t>
            </a:r>
            <a:r>
              <a:rPr lang="en-GB" dirty="0" smtClean="0"/>
              <a:t>(A: ~18000, B: ~84000 variants)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PMD4k is a subset of Eff10k, only not sequence similar proteins used</a:t>
            </a:r>
            <a:r>
              <a:rPr lang="en-GB" dirty="0"/>
              <a:t> </a:t>
            </a:r>
            <a:r>
              <a:rPr lang="en-GB" dirty="0" smtClean="0"/>
              <a:t>similarly as for Eff10k test set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subset of AM data set also predicted by REVEL and having </a:t>
            </a:r>
            <a:r>
              <a:rPr lang="en-GB" dirty="0" err="1" smtClean="0"/>
              <a:t>ClinVar</a:t>
            </a:r>
            <a:r>
              <a:rPr lang="en-GB" dirty="0" smtClean="0"/>
              <a:t> label, </a:t>
            </a:r>
            <a:r>
              <a:rPr lang="en-GB" dirty="0"/>
              <a:t>not similar in sequence to the training and validation sets, ensemble </a:t>
            </a:r>
            <a:r>
              <a:rPr lang="en-GB" dirty="0" smtClean="0"/>
              <a:t>predictions               (B: ~46500 variants)</a:t>
            </a:r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927100"/>
            <a:ext cx="948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human and non-human proteins, categorized as neutral or </a:t>
            </a:r>
            <a:r>
              <a:rPr lang="en-US" dirty="0" smtClean="0"/>
              <a:t>effect (~ 100000 variants)</a:t>
            </a:r>
            <a:endParaRPr lang="en-US" dirty="0"/>
          </a:p>
          <a:p>
            <a:r>
              <a:rPr lang="en-US" dirty="0"/>
              <a:t>10 folds: proteins clustered by sequence </a:t>
            </a:r>
            <a:r>
              <a:rPr lang="en-US" dirty="0" smtClean="0"/>
              <a:t>similarity, </a:t>
            </a:r>
            <a:r>
              <a:rPr lang="en-US" dirty="0"/>
              <a:t>one </a:t>
            </a:r>
            <a:r>
              <a:rPr lang="en-US" dirty="0" smtClean="0"/>
              <a:t>fold (Fold 0) </a:t>
            </a:r>
            <a:r>
              <a:rPr lang="en-US" dirty="0"/>
              <a:t>is much larger than the others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392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11018</TotalTime>
  <Words>892</Words>
  <Application>Microsoft Office PowerPoint</Application>
  <PresentationFormat>Custom</PresentationFormat>
  <Paragraphs>189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Office-téma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hegedus</dc:creator>
  <cp:lastModifiedBy>Orsolya Gereben</cp:lastModifiedBy>
  <cp:revision>107</cp:revision>
  <dcterms:created xsi:type="dcterms:W3CDTF">2024-06-03T14:02:22Z</dcterms:created>
  <dcterms:modified xsi:type="dcterms:W3CDTF">2025-05-21T08:59:06Z</dcterms:modified>
</cp:coreProperties>
</file>